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30"/>
  </p:notesMasterIdLst>
  <p:handoutMasterIdLst>
    <p:handoutMasterId r:id="rId31"/>
  </p:handoutMasterIdLst>
  <p:sldIdLst>
    <p:sldId id="303" r:id="rId2"/>
    <p:sldId id="668" r:id="rId3"/>
    <p:sldId id="670" r:id="rId4"/>
    <p:sldId id="636" r:id="rId5"/>
    <p:sldId id="716" r:id="rId6"/>
    <p:sldId id="732" r:id="rId7"/>
    <p:sldId id="726" r:id="rId8"/>
    <p:sldId id="672" r:id="rId9"/>
    <p:sldId id="673" r:id="rId10"/>
    <p:sldId id="722" r:id="rId11"/>
    <p:sldId id="735" r:id="rId12"/>
    <p:sldId id="723" r:id="rId13"/>
    <p:sldId id="724" r:id="rId14"/>
    <p:sldId id="727" r:id="rId15"/>
    <p:sldId id="719" r:id="rId16"/>
    <p:sldId id="721" r:id="rId17"/>
    <p:sldId id="731" r:id="rId18"/>
    <p:sldId id="733" r:id="rId19"/>
    <p:sldId id="671" r:id="rId20"/>
    <p:sldId id="728" r:id="rId21"/>
    <p:sldId id="729" r:id="rId22"/>
    <p:sldId id="734" r:id="rId23"/>
    <p:sldId id="713" r:id="rId24"/>
    <p:sldId id="714" r:id="rId25"/>
    <p:sldId id="715" r:id="rId26"/>
    <p:sldId id="712" r:id="rId27"/>
    <p:sldId id="717" r:id="rId28"/>
    <p:sldId id="704" r:id="rId29"/>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3300"/>
    <a:srgbClr val="C1E442"/>
    <a:srgbClr val="C6D254"/>
    <a:srgbClr val="72AF2F"/>
    <a:srgbClr val="000000"/>
    <a:srgbClr val="5C88D0"/>
    <a:srgbClr val="2A6EA8"/>
    <a:srgbClr val="B1D254"/>
    <a:srgbClr val="72732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6841" autoAdjust="0"/>
    <p:restoredTop sz="98004" autoAdjust="0"/>
  </p:normalViewPr>
  <p:slideViewPr>
    <p:cSldViewPr snapToGrid="0">
      <p:cViewPr varScale="1">
        <p:scale>
          <a:sx n="74" d="100"/>
          <a:sy n="74" d="100"/>
        </p:scale>
        <p:origin x="1074" y="7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64" d="100"/>
          <a:sy n="64" d="100"/>
        </p:scale>
        <p:origin x="-2100"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61"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6/25/2018</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extLst>
      <p:ext uri="{BB962C8B-B14F-4D97-AF65-F5344CB8AC3E}">
        <p14:creationId xmlns:p14="http://schemas.microsoft.com/office/powerpoint/2010/main" val="21316529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6/25/2018</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extLst>
      <p:ext uri="{BB962C8B-B14F-4D97-AF65-F5344CB8AC3E}">
        <p14:creationId xmlns:p14="http://schemas.microsoft.com/office/powerpoint/2010/main" val="181783051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5452323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930231849"/>
      </p:ext>
    </p:extLst>
  </p:cSld>
  <p:clrMapOvr>
    <a:masterClrMapping/>
  </p:clrMapOvr>
  <p:transition spd="slow"/>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dirty="0"/>
              <a:t>Click to edit Master title style</a:t>
            </a:r>
            <a:endParaRPr lang="en-IE" dirty="0"/>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191304689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slideLayout" Target="../slideLayouts/slideLayout3.xml"/><Relationship Id="rId7"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1113" y="6364288"/>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1113" y="6502232"/>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dirty="0">
                <a:solidFill>
                  <a:schemeClr val="bg1"/>
                </a:solidFill>
              </a:rPr>
              <a:t> </a:t>
            </a:r>
            <a:r>
              <a:rPr lang="en-GB" sz="1100" b="1" spc="300" dirty="0" smtClean="0">
                <a:solidFill>
                  <a:schemeClr val="tx1"/>
                </a:solidFill>
                <a:latin typeface="Arial" panose="020B0604020202020204" pitchFamily="34" charset="0"/>
                <a:ea typeface="+mn-ea"/>
                <a:cs typeface="Arial" panose="020B0604020202020204" pitchFamily="34" charset="0"/>
              </a:rPr>
              <a:t>S5-184014, SA5#119 ad hoc, Stockholm, Sweden, 26-28 June 2018</a:t>
            </a:r>
            <a:endParaRPr lang="en-GB" sz="1100" b="1" spc="300" dirty="0">
              <a:solidFill>
                <a:schemeClr val="tx1"/>
              </a:solidFill>
              <a:latin typeface="Arial" panose="020B0604020202020204" pitchFamily="34" charset="0"/>
              <a:ea typeface="+mn-ea"/>
              <a:cs typeface="Arial" panose="020B0604020202020204" pitchFamily="34" charset="0"/>
            </a:endParaRPr>
          </a:p>
          <a:p>
            <a:pPr>
              <a:defRPr/>
            </a:pP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a:solidFill>
                  <a:schemeClr val="bg1"/>
                </a:solidFill>
              </a:rPr>
              <a:t>© 3GPP 2012</a:t>
            </a:r>
            <a:endParaRPr lang="en-GB" altLang="en-US" sz="1333"/>
          </a:p>
        </p:txBody>
      </p:sp>
      <p:pic>
        <p:nvPicPr>
          <p:cNvPr id="1031"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a:t>
            </a:r>
            <a:r>
              <a:rPr lang="en-GB" altLang="en-US" sz="1067" dirty="0" smtClean="0"/>
              <a:t>2018</a:t>
            </a:r>
            <a:endParaRPr lang="en-GB" altLang="en-US" sz="1067" dirty="0"/>
          </a:p>
        </p:txBody>
      </p:sp>
      <p:sp>
        <p:nvSpPr>
          <p:cNvPr id="12" name="Oval 11"/>
          <p:cNvSpPr/>
          <p:nvPr userDrawn="1"/>
        </p:nvSpPr>
        <p:spPr bwMode="auto">
          <a:xfrm>
            <a:off x="11079163" y="6364288"/>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a:p>
          <a:p>
            <a:pPr>
              <a:defRPr/>
            </a:pPr>
            <a:endParaRPr lang="en-GB" altLang="en-US" sz="1333"/>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6"/>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7"/>
        </a:buBlip>
        <a:defRPr sz="3200">
          <a:solidFill>
            <a:schemeClr val="tx1"/>
          </a:solidFill>
          <a:latin typeface="+mn-lt"/>
        </a:defRPr>
      </a:lvl2pPr>
      <a:lvl3pPr marL="1522413" indent="-303213" algn="l" rtl="0" eaLnBrk="0" fontAlgn="base" hangingPunct="0">
        <a:spcBef>
          <a:spcPct val="20000"/>
        </a:spcBef>
        <a:spcAft>
          <a:spcPct val="0"/>
        </a:spcAft>
        <a:buBlip>
          <a:blip r:embed="rId8"/>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967678" y="2820444"/>
            <a:ext cx="8621712" cy="1468438"/>
          </a:xfrm>
        </p:spPr>
        <p:txBody>
          <a:bodyPr>
            <a:noAutofit/>
          </a:bodyPr>
          <a:lstStyle/>
          <a:p>
            <a:pPr>
              <a:defRPr/>
            </a:pPr>
            <a:r>
              <a:rPr lang="en-GB" sz="4800" b="1" i="1" dirty="0">
                <a:effectLst>
                  <a:outerShdw blurRad="38100" dist="38100" dir="2700000" algn="tl">
                    <a:srgbClr val="C0C0C0"/>
                  </a:outerShdw>
                </a:effectLst>
              </a:rPr>
              <a:t>  </a:t>
            </a:r>
            <a:r>
              <a:rPr lang="en-GB" sz="4800" dirty="0"/>
              <a:t/>
            </a:r>
            <a:br>
              <a:rPr lang="en-GB" sz="4800" dirty="0"/>
            </a:br>
            <a:r>
              <a:rPr lang="en-GB" sz="4800" dirty="0"/>
              <a:t> </a:t>
            </a:r>
            <a:r>
              <a:rPr lang="en-GB" altLang="zh-CN" sz="4800" b="1" dirty="0"/>
              <a:t>SA5 </a:t>
            </a:r>
            <a:r>
              <a:rPr lang="en-GB" altLang="zh-CN" sz="4800" b="1" dirty="0" smtClean="0"/>
              <a:t>OAM&amp;P SWG Exec Report</a:t>
            </a:r>
            <a:r>
              <a:rPr lang="en-GB" sz="4800" b="1" i="1" dirty="0"/>
              <a:t/>
            </a:r>
            <a:br>
              <a:rPr lang="en-GB" sz="4800" b="1" i="1" dirty="0"/>
            </a:br>
            <a:r>
              <a:rPr lang="fr-FR" sz="2400" dirty="0" smtClean="0">
                <a:latin typeface="Arial" pitchFamily="34" charset="0"/>
              </a:rPr>
              <a:t>SA5#119, 14 – 18 May 2018</a:t>
            </a:r>
            <a:br>
              <a:rPr lang="fr-FR" sz="2400" dirty="0" smtClean="0">
                <a:latin typeface="Arial" pitchFamily="34" charset="0"/>
              </a:rPr>
            </a:br>
            <a:r>
              <a:rPr lang="fr-FR" sz="2400" dirty="0" smtClean="0">
                <a:latin typeface="Arial" pitchFamily="34" charset="0"/>
              </a:rPr>
              <a:t>La </a:t>
            </a:r>
            <a:r>
              <a:rPr lang="fr-FR" sz="2400" dirty="0" err="1" smtClean="0">
                <a:latin typeface="Arial" pitchFamily="34" charset="0"/>
              </a:rPr>
              <a:t>Jolla</a:t>
            </a:r>
            <a:r>
              <a:rPr lang="fr-FR" sz="2400" dirty="0" smtClean="0">
                <a:latin typeface="Arial" pitchFamily="34" charset="0"/>
              </a:rPr>
              <a:t>, CA (US)</a:t>
            </a:r>
            <a:r>
              <a:rPr lang="en-US" sz="4800" dirty="0">
                <a:effectLst>
                  <a:outerShdw blurRad="38100" dist="38100" dir="2700000" algn="tl">
                    <a:srgbClr val="C0C0C0"/>
                  </a:outerShdw>
                </a:effectLst>
              </a:rPr>
              <a:t/>
            </a:r>
            <a:br>
              <a:rPr lang="en-US" sz="4800" dirty="0">
                <a:effectLst>
                  <a:outerShdw blurRad="38100" dist="38100" dir="2700000" algn="tl">
                    <a:srgbClr val="C0C0C0"/>
                  </a:outerShdw>
                </a:effectLst>
              </a:rPr>
            </a:b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054990" y="4523069"/>
            <a:ext cx="8534400" cy="1752600"/>
          </a:xfrm>
        </p:spPr>
        <p:txBody>
          <a:bodyPr/>
          <a:lstStyle/>
          <a:p>
            <a:pPr>
              <a:lnSpc>
                <a:spcPct val="80000"/>
              </a:lnSpc>
            </a:pPr>
            <a:r>
              <a:rPr lang="en-US" altLang="en-US" sz="2667" dirty="0"/>
              <a:t/>
            </a:r>
            <a:br>
              <a:rPr lang="en-US" altLang="en-US" sz="2667" dirty="0"/>
            </a:br>
            <a:r>
              <a:rPr lang="en-GB" sz="2400" dirty="0" smtClean="0">
                <a:latin typeface="Arial" charset="0"/>
              </a:rPr>
              <a:t>Jean-Michel CORNILY, </a:t>
            </a:r>
            <a:r>
              <a:rPr lang="en-GB" sz="2400" dirty="0">
                <a:latin typeface="Arial" charset="0"/>
              </a:rPr>
              <a:t>SA5 </a:t>
            </a:r>
            <a:r>
              <a:rPr lang="en-GB" sz="2400" dirty="0" smtClean="0">
                <a:latin typeface="Arial" charset="0"/>
              </a:rPr>
              <a:t>Vice-Chair</a:t>
            </a:r>
            <a:r>
              <a:rPr lang="en-GB" sz="2400" dirty="0">
                <a:latin typeface="Arial" charset="0"/>
              </a:rPr>
              <a:t>, </a:t>
            </a:r>
            <a:r>
              <a:rPr lang="en-GB" sz="2400" dirty="0" smtClean="0">
                <a:latin typeface="Arial" charset="0"/>
              </a:rPr>
              <a:t>ORANGE</a:t>
            </a:r>
          </a:p>
          <a:p>
            <a:pPr>
              <a:lnSpc>
                <a:spcPct val="80000"/>
              </a:lnSpc>
            </a:pPr>
            <a:r>
              <a:rPr lang="en-GB" sz="2400" dirty="0" smtClean="0">
                <a:latin typeface="Arial" charset="0"/>
              </a:rPr>
              <a:t>Christian TOCHE, SA5 Vice-Chair, Huawei</a:t>
            </a:r>
            <a:endParaRPr lang="en-GB" sz="2400" dirty="0">
              <a:latin typeface="Arial" charset="0"/>
            </a:endParaRPr>
          </a:p>
        </p:txBody>
      </p:sp>
    </p:spTree>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Rel-15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(3/10)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303884715"/>
              </p:ext>
            </p:extLst>
          </p:nvPr>
        </p:nvGraphicFramePr>
        <p:xfrm>
          <a:off x="110358" y="1101112"/>
          <a:ext cx="11966028" cy="5330710"/>
        </p:xfrm>
        <a:graphic>
          <a:graphicData uri="http://schemas.openxmlformats.org/drawingml/2006/table">
            <a:tbl>
              <a:tblPr/>
              <a:tblGrid>
                <a:gridCol w="1871036">
                  <a:extLst>
                    <a:ext uri="{9D8B030D-6E8A-4147-A177-3AD203B41FA5}">
                      <a16:colId xmlns:a16="http://schemas.microsoft.com/office/drawing/2014/main" xmlns="" val="20000"/>
                    </a:ext>
                  </a:extLst>
                </a:gridCol>
                <a:gridCol w="4095404">
                  <a:extLst>
                    <a:ext uri="{9D8B030D-6E8A-4147-A177-3AD203B41FA5}">
                      <a16:colId xmlns:a16="http://schemas.microsoft.com/office/drawing/2014/main" xmlns="" val="20001"/>
                    </a:ext>
                  </a:extLst>
                </a:gridCol>
                <a:gridCol w="3062355">
                  <a:extLst>
                    <a:ext uri="{9D8B030D-6E8A-4147-A177-3AD203B41FA5}">
                      <a16:colId xmlns:a16="http://schemas.microsoft.com/office/drawing/2014/main" xmlns="" val="20003"/>
                    </a:ext>
                  </a:extLst>
                </a:gridCol>
                <a:gridCol w="2937233">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Network Resource Model (NRM) for 5G networks and network slicing</a:t>
                      </a:r>
                      <a:endParaRPr lang="en-US" sz="1800" b="1" i="1" kern="1200" dirty="0" smtClean="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NETSLICE-5GNRM</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rPr>
                        <a:t>780037</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Nokia</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50% -&gt;  60%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SA#81 – Sept. 2018 (Previously SA#80 - June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a:t>
                      </a:r>
                      <a:r>
                        <a:rPr kumimoji="0" lang="fr-FR" sz="1600" b="1" i="0" u="none" strike="noStrike" kern="1200" cap="none" normalizeH="0" baseline="0" dirty="0" err="1" smtClean="0">
                          <a:ln>
                            <a:noFill/>
                          </a:ln>
                          <a:solidFill>
                            <a:schemeClr val="tx1"/>
                          </a:solidFill>
                          <a:effectLst/>
                          <a:latin typeface="Calibri" pitchFamily="34" charset="0"/>
                          <a:ea typeface="宋体" pitchFamily="2" charset="-122"/>
                          <a:cs typeface="Arial" charset="0"/>
                        </a:rPr>
                        <a:t>TSs</a:t>
                      </a:r>
                      <a:endPar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kumimoji="0" lang="fr-FR"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28.540, 28.541, 28.542, 28.543</a:t>
                      </a:r>
                      <a:endPar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4297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During this meeting, 30 contributions were discussed, lots of them focusing on stage 2 definitions for NR NRM. Through the meeting, the work item had following progress:</a:t>
                      </a:r>
                    </a:p>
                    <a:p>
                      <a:pPr marL="342900" marR="0" lvl="0" indent="-342900" algn="l" defTabSz="1219170" rtl="0" eaLnBrk="1" fontAlgn="auto" latinLnBrk="0" hangingPunct="1">
                        <a:lnSpc>
                          <a:spcPct val="100000"/>
                        </a:lnSpc>
                        <a:spcBef>
                          <a:spcPts val="0"/>
                        </a:spcBef>
                        <a:spcAft>
                          <a:spcPts val="0"/>
                        </a:spcAft>
                        <a:buClrTx/>
                        <a:buSzTx/>
                        <a:buFont typeface="+mj-lt"/>
                        <a:buAutoNum type="arabicParenR"/>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In order to reduce the NR model amount, via endorsement of S5-183347, the group agreed to merge NRM model for standalone </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gNB</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and non-</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stanalone</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gNB</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(i.e. NR option 3). Same approach should apply to </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eNodeB</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and ng-</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eNB</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as a consequence, ng-</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eNB</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NRM should be covered in existing E-UTRAN NRM specs.  </a:t>
                      </a:r>
                    </a:p>
                    <a:p>
                      <a:pPr marL="342900" marR="0" lvl="0" indent="-342900" algn="l" defTabSz="1219170" rtl="0" eaLnBrk="1" fontAlgn="auto" latinLnBrk="0" hangingPunct="1">
                        <a:lnSpc>
                          <a:spcPct val="100000"/>
                        </a:lnSpc>
                        <a:spcBef>
                          <a:spcPts val="0"/>
                        </a:spcBef>
                        <a:spcAft>
                          <a:spcPts val="0"/>
                        </a:spcAft>
                        <a:buClrTx/>
                        <a:buSzTx/>
                        <a:buFont typeface="+mj-lt"/>
                        <a:buAutoNum type="arabicParenR"/>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Regarding the stage 3 work of NRM, it is agreed to prepare two solution sets with XML and JSON respectively, XML is used as file format definition for Bulk configuration management, and JSON is used in the message body of HTTP/RESTful message.</a:t>
                      </a:r>
                    </a:p>
                    <a:p>
                      <a:pPr marL="342900" marR="0" lvl="0" indent="-342900" algn="l" defTabSz="1219170" rtl="0" eaLnBrk="1" fontAlgn="auto" latinLnBrk="0" hangingPunct="1">
                        <a:lnSpc>
                          <a:spcPct val="100000"/>
                        </a:lnSpc>
                        <a:spcBef>
                          <a:spcPts val="0"/>
                        </a:spcBef>
                        <a:spcAft>
                          <a:spcPts val="0"/>
                        </a:spcAft>
                        <a:buClrTx/>
                        <a:buSzTx/>
                        <a:buFont typeface="+mj-lt"/>
                        <a:buAutoNum type="arabicParenR"/>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Regarding the unified NR NRM approach, the group discussed Ericsson discussion paper S5-183289 and Huawei discussion paper S5-183138. The group finally agreed to endorse the proposal in S5-183625.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7"/>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gridSpan="3">
                  <a:txBody>
                    <a:bodyPr/>
                    <a:lstStyle/>
                    <a:p>
                      <a:pPr marL="0" marR="0" indent="0" algn="l" defTabSz="1219170" rtl="0" eaLnBrk="1" fontAlgn="auto" latinLnBrk="0" hangingPunct="1">
                        <a:lnSpc>
                          <a:spcPct val="100000"/>
                        </a:lnSpc>
                        <a:spcBef>
                          <a:spcPts val="0"/>
                        </a:spcBef>
                        <a:spcAft>
                          <a:spcPts val="0"/>
                        </a:spcAft>
                        <a:buClrTx/>
                        <a:buSzTx/>
                        <a:buFontTx/>
                        <a:buNone/>
                        <a:tabLst/>
                        <a:defRPr/>
                      </a:pPr>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pCRs, Exception </a:t>
                      </a:r>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sheet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xmlns="" val="10006"/>
                  </a:ext>
                </a:extLst>
              </a:tr>
            </a:tbl>
          </a:graphicData>
        </a:graphic>
      </p:graphicFrame>
    </p:spTree>
    <p:extLst>
      <p:ext uri="{BB962C8B-B14F-4D97-AF65-F5344CB8AC3E}">
        <p14:creationId xmlns:p14="http://schemas.microsoft.com/office/powerpoint/2010/main" val="2767314453"/>
      </p:ext>
    </p:extLst>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260349"/>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Network Resource Model (NRM) for 5G networks and network slicing</a:t>
            </a:r>
          </a:p>
          <a:p>
            <a:pPr algn="ctr">
              <a:defRPr/>
            </a:pPr>
            <a:r>
              <a:rPr lang="en-US" altLang="zh-CN" sz="2800" kern="0" dirty="0" smtClean="0">
                <a:solidFill>
                  <a:srgbClr val="FF0000"/>
                </a:solidFill>
                <a:latin typeface="Calibri"/>
                <a:cs typeface="+mj-cs"/>
              </a:rPr>
              <a:t>CRs for approval by SA5 closing plenary</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810923183"/>
              </p:ext>
            </p:extLst>
          </p:nvPr>
        </p:nvGraphicFramePr>
        <p:xfrm>
          <a:off x="450373" y="2229231"/>
          <a:ext cx="10972802" cy="2155340"/>
        </p:xfrm>
        <a:graphic>
          <a:graphicData uri="http://schemas.openxmlformats.org/drawingml/2006/table">
            <a:tbl>
              <a:tblPr/>
              <a:tblGrid>
                <a:gridCol w="2198356">
                  <a:extLst>
                    <a:ext uri="{9D8B030D-6E8A-4147-A177-3AD203B41FA5}">
                      <a16:colId xmlns:a16="http://schemas.microsoft.com/office/drawing/2014/main" xmlns="" val="20000"/>
                    </a:ext>
                  </a:extLst>
                </a:gridCol>
                <a:gridCol w="6982691">
                  <a:extLst>
                    <a:ext uri="{9D8B030D-6E8A-4147-A177-3AD203B41FA5}">
                      <a16:colId xmlns:a16="http://schemas.microsoft.com/office/drawing/2014/main" xmlns="" val="20001"/>
                    </a:ext>
                  </a:extLst>
                </a:gridCol>
                <a:gridCol w="1791755">
                  <a:extLst>
                    <a:ext uri="{9D8B030D-6E8A-4147-A177-3AD203B41FA5}">
                      <a16:colId xmlns:a16="http://schemas.microsoft.com/office/drawing/2014/main" xmlns="" val="20002"/>
                    </a:ext>
                  </a:extLst>
                </a:gridCol>
              </a:tblGrid>
              <a:tr h="645638">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285008">
                <a:tc>
                  <a:txBody>
                    <a:bodyPr/>
                    <a:lstStyle/>
                    <a:p>
                      <a:pPr algn="ctr" fontAlgn="t"/>
                      <a:r>
                        <a:rPr lang="en-US" sz="1400" b="0" i="0" u="none" strike="noStrike" dirty="0" smtClean="0">
                          <a:solidFill>
                            <a:srgbClr val="000000"/>
                          </a:solidFill>
                          <a:effectLst/>
                          <a:latin typeface="Arial"/>
                        </a:rPr>
                        <a:t>S5‑183191</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en-US" sz="1400" b="0" i="0" u="none" strike="noStrike" dirty="0" smtClean="0">
                          <a:solidFill>
                            <a:srgbClr val="000000"/>
                          </a:solidFill>
                          <a:effectLst/>
                          <a:latin typeface="Arial"/>
                        </a:rPr>
                        <a:t>Rel-15 CR 28.657 Add requirement to support EN-DC management</a:t>
                      </a:r>
                      <a:endParaRPr lang="en-US"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12700" algn="ctr" fontAlgn="t"/>
                      <a:r>
                        <a:rPr lang="en-US" sz="1400" b="0" i="0" u="none" strike="noStrike" dirty="0" smtClean="0">
                          <a:solidFill>
                            <a:srgbClr val="000000"/>
                          </a:solidFill>
                          <a:effectLst/>
                          <a:latin typeface="Arial"/>
                        </a:rPr>
                        <a:t>Nokia</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285008">
                <a:tc>
                  <a:txBody>
                    <a:bodyPr/>
                    <a:lstStyle/>
                    <a:p>
                      <a:pPr marL="0" algn="ctr" defTabSz="1219170" rtl="0" eaLnBrk="1" fontAlgn="t" latinLnBrk="0" hangingPunct="1"/>
                      <a:r>
                        <a:rPr lang="en-US" sz="1400" b="0" i="0" u="none" strike="noStrike" kern="1200" dirty="0" smtClean="0">
                          <a:solidFill>
                            <a:srgbClr val="000000"/>
                          </a:solidFill>
                          <a:effectLst/>
                          <a:latin typeface="Arial"/>
                          <a:ea typeface="+mn-ea"/>
                          <a:cs typeface="+mn-cs"/>
                        </a:rPr>
                        <a:t>S5‑183193</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12700" algn="l" defTabSz="1219170" rtl="0" eaLnBrk="1" fontAlgn="t" latinLnBrk="0" hangingPunct="1"/>
                      <a:r>
                        <a:rPr lang="en-US" sz="1400" b="0" i="0" u="none" strike="noStrike" kern="1200" dirty="0" smtClean="0">
                          <a:solidFill>
                            <a:srgbClr val="000000"/>
                          </a:solidFill>
                          <a:effectLst/>
                          <a:latin typeface="Arial"/>
                          <a:ea typeface="+mn-ea"/>
                          <a:cs typeface="+mn-cs"/>
                        </a:rPr>
                        <a:t>Rel-15 CR 28.707 Add requirements to support management of EN-DC and 5G</a:t>
                      </a:r>
                      <a:r>
                        <a:rPr lang="en-US" sz="1400" b="0" i="0" u="none" strike="noStrike" kern="1200" baseline="0" dirty="0" smtClean="0">
                          <a:solidFill>
                            <a:srgbClr val="000000"/>
                          </a:solidFill>
                          <a:effectLst/>
                          <a:latin typeface="Arial"/>
                          <a:ea typeface="+mn-ea"/>
                          <a:cs typeface="+mn-cs"/>
                        </a:rPr>
                        <a:t> </a:t>
                      </a:r>
                      <a:r>
                        <a:rPr lang="en-US" sz="1400" b="0" i="0" u="none" strike="noStrike" kern="1200" dirty="0" smtClean="0">
                          <a:solidFill>
                            <a:srgbClr val="000000"/>
                          </a:solidFill>
                          <a:effectLst/>
                          <a:latin typeface="Arial"/>
                          <a:ea typeface="+mn-ea"/>
                          <a:cs typeface="+mn-cs"/>
                        </a:rPr>
                        <a:t>interworking </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sz="1400" b="0" i="0" u="none" strike="noStrike" kern="1200" dirty="0" smtClean="0">
                          <a:solidFill>
                            <a:srgbClr val="000000"/>
                          </a:solidFill>
                          <a:effectLst/>
                          <a:latin typeface="Arial"/>
                          <a:ea typeface="+mn-ea"/>
                          <a:cs typeface="+mn-cs"/>
                        </a:rPr>
                        <a:t>Nokia</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71254">
                <a:tc>
                  <a:txBody>
                    <a:bodyPr/>
                    <a:lstStyle/>
                    <a:p>
                      <a:pPr algn="ctr" fontAlgn="t"/>
                      <a:r>
                        <a:rPr lang="en-US" sz="1400" b="0" i="0" u="none" strike="noStrike" dirty="0" smtClean="0">
                          <a:solidFill>
                            <a:srgbClr val="000000"/>
                          </a:solidFill>
                          <a:effectLst/>
                          <a:latin typeface="Arial"/>
                        </a:rPr>
                        <a:t>S5‑183542</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en-US" sz="1400" b="0" i="0" u="none" strike="noStrike" dirty="0" smtClean="0">
                          <a:solidFill>
                            <a:srgbClr val="000000"/>
                          </a:solidFill>
                          <a:effectLst/>
                          <a:latin typeface="Arial"/>
                        </a:rPr>
                        <a:t>Rel-15 CR 28.658 Update E-UTRAN IS definitions to support EN-DC management</a:t>
                      </a:r>
                      <a:endParaRPr lang="en-US"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en-US" sz="1400" b="0" i="0" u="none" strike="noStrike" dirty="0" smtClean="0">
                          <a:solidFill>
                            <a:srgbClr val="000000"/>
                          </a:solidFill>
                          <a:effectLst/>
                          <a:latin typeface="Arial"/>
                        </a:rPr>
                        <a:t>Nokia</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285008">
                <a:tc>
                  <a:txBody>
                    <a:bodyPr/>
                    <a:lstStyle/>
                    <a:p>
                      <a:pPr algn="ctr" fontAlgn="t"/>
                      <a:r>
                        <a:rPr lang="en-US" sz="1400" b="0" i="0" u="none" strike="noStrike" dirty="0" smtClean="0">
                          <a:solidFill>
                            <a:srgbClr val="000000"/>
                          </a:solidFill>
                          <a:effectLst/>
                          <a:latin typeface="Arial"/>
                        </a:rPr>
                        <a:t>S5‑183543</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12700" algn="l" fontAlgn="t"/>
                      <a:r>
                        <a:rPr lang="en-US" sz="1400" b="0" i="0" u="none" strike="noStrike" dirty="0" smtClean="0">
                          <a:solidFill>
                            <a:srgbClr val="000000"/>
                          </a:solidFill>
                          <a:effectLst/>
                          <a:latin typeface="Arial"/>
                        </a:rPr>
                        <a:t>Rel-15 CR 28.708 Update EPC IS definitions to support management of EN-DC and 5G interworking </a:t>
                      </a:r>
                      <a:endParaRPr lang="en-US"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en-US" sz="1400" b="0" i="0" u="none" strike="noStrike" dirty="0" smtClean="0">
                          <a:solidFill>
                            <a:srgbClr val="000000"/>
                          </a:solidFill>
                          <a:effectLst/>
                          <a:latin typeface="Arial"/>
                        </a:rPr>
                        <a:t>Nokia</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Tree>
    <p:extLst>
      <p:ext uri="{BB962C8B-B14F-4D97-AF65-F5344CB8AC3E}">
        <p14:creationId xmlns:p14="http://schemas.microsoft.com/office/powerpoint/2010/main" val="2815089942"/>
      </p:ext>
    </p:extLst>
  </p:cSld>
  <p:clrMapOvr>
    <a:masterClrMapping/>
  </p:clrMapOvr>
  <p:transition spd="slow"/>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Rel-15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(4/10)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114078905"/>
              </p:ext>
            </p:extLst>
          </p:nvPr>
        </p:nvGraphicFramePr>
        <p:xfrm>
          <a:off x="1078173" y="1537848"/>
          <a:ext cx="10372298" cy="4671886"/>
        </p:xfrm>
        <a:graphic>
          <a:graphicData uri="http://schemas.openxmlformats.org/drawingml/2006/table">
            <a:tbl>
              <a:tblPr/>
              <a:tblGrid>
                <a:gridCol w="1621837">
                  <a:extLst>
                    <a:ext uri="{9D8B030D-6E8A-4147-A177-3AD203B41FA5}">
                      <a16:colId xmlns:a16="http://schemas.microsoft.com/office/drawing/2014/main" xmlns="" val="20000"/>
                    </a:ext>
                  </a:extLst>
                </a:gridCol>
                <a:gridCol w="3549946">
                  <a:extLst>
                    <a:ext uri="{9D8B030D-6E8A-4147-A177-3AD203B41FA5}">
                      <a16:colId xmlns:a16="http://schemas.microsoft.com/office/drawing/2014/main" xmlns="" val="20001"/>
                    </a:ext>
                  </a:extLst>
                </a:gridCol>
                <a:gridCol w="2654486">
                  <a:extLst>
                    <a:ext uri="{9D8B030D-6E8A-4147-A177-3AD203B41FA5}">
                      <a16:colId xmlns:a16="http://schemas.microsoft.com/office/drawing/2014/main" xmlns="" val="20003"/>
                    </a:ext>
                  </a:extLst>
                </a:gridCol>
                <a:gridCol w="2546029">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Fault Supervision for 5G networks and network slicing</a:t>
                      </a:r>
                      <a:endParaRPr lang="en-US" sz="1800" b="1" i="1" kern="1200" dirty="0" smtClean="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NETSLICE-FS5G</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rPr>
                        <a:t>780041</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ZTE</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50% -&gt;  60%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SA#81 – Sept. 2018 (Previously SA#80 - June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a:t>
                      </a:r>
                      <a:r>
                        <a:rPr kumimoji="0" lang="fr-FR" sz="1600" b="1" i="0" u="none" strike="noStrike" kern="1200" cap="none" normalizeH="0" baseline="0" dirty="0" err="1" smtClean="0">
                          <a:ln>
                            <a:noFill/>
                          </a:ln>
                          <a:solidFill>
                            <a:schemeClr val="tx1"/>
                          </a:solidFill>
                          <a:effectLst/>
                          <a:latin typeface="Calibri" pitchFamily="34" charset="0"/>
                          <a:ea typeface="宋体" pitchFamily="2" charset="-122"/>
                          <a:cs typeface="Arial" charset="0"/>
                        </a:rPr>
                        <a:t>TSs</a:t>
                      </a:r>
                      <a:endPar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kumimoji="0" lang="fr-FR"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28.545, 28.546</a:t>
                      </a:r>
                      <a:endPar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4297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12 contributions have been addressed during the sessions, and the discussed topics include:</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Add </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clearAlarms</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operation</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Add definition of </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alarmlist</a:t>
                      </a:r>
                      <a:endPar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Add text about alarm loss detection, common fault supervision information and subscription information</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Add RESTful solution of Fault Supervision operation and notification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7"/>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gridSpan="3">
                  <a:txBody>
                    <a:bodyPr/>
                    <a:lstStyle/>
                    <a:p>
                      <a:pPr marL="0" marR="0" indent="0" algn="l" defTabSz="1219170" rtl="0" eaLnBrk="1" fontAlgn="auto" latinLnBrk="0" hangingPunct="1">
                        <a:lnSpc>
                          <a:spcPct val="100000"/>
                        </a:lnSpc>
                        <a:spcBef>
                          <a:spcPts val="0"/>
                        </a:spcBef>
                        <a:spcAft>
                          <a:spcPts val="0"/>
                        </a:spcAft>
                        <a:buClrTx/>
                        <a:buSzTx/>
                        <a:buFontTx/>
                        <a:buNone/>
                        <a:tabLst/>
                        <a:defRPr/>
                      </a:pPr>
                      <a:r>
                        <a:rPr kumimoji="0" lang="en-GB"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endPar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0" marR="0" indent="0" algn="l" defTabSz="1219170" rtl="0" eaLnBrk="1" fontAlgn="auto" latinLnBrk="0" hangingPunct="1">
                        <a:lnSpc>
                          <a:spcPct val="100000"/>
                        </a:lnSpc>
                        <a:spcBef>
                          <a:spcPts val="0"/>
                        </a:spcBef>
                        <a:spcAft>
                          <a:spcPts val="0"/>
                        </a:spcAft>
                        <a:buClrTx/>
                        <a:buSzTx/>
                        <a:buFontTx/>
                        <a:buNone/>
                        <a:tabLst/>
                        <a:defRPr/>
                      </a:pPr>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Exception sheet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xmlns="" val="10006"/>
                  </a:ext>
                </a:extLst>
              </a:tr>
            </a:tbl>
          </a:graphicData>
        </a:graphic>
      </p:graphicFrame>
    </p:spTree>
    <p:extLst>
      <p:ext uri="{BB962C8B-B14F-4D97-AF65-F5344CB8AC3E}">
        <p14:creationId xmlns:p14="http://schemas.microsoft.com/office/powerpoint/2010/main" val="2137970132"/>
      </p:ext>
    </p:extLst>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Rel-15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(5/10)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162290218"/>
              </p:ext>
            </p:extLst>
          </p:nvPr>
        </p:nvGraphicFramePr>
        <p:xfrm>
          <a:off x="94672" y="946151"/>
          <a:ext cx="12029088" cy="5944528"/>
        </p:xfrm>
        <a:graphic>
          <a:graphicData uri="http://schemas.openxmlformats.org/drawingml/2006/table">
            <a:tbl>
              <a:tblPr/>
              <a:tblGrid>
                <a:gridCol w="1880896">
                  <a:extLst>
                    <a:ext uri="{9D8B030D-6E8A-4147-A177-3AD203B41FA5}">
                      <a16:colId xmlns:a16="http://schemas.microsoft.com/office/drawing/2014/main" xmlns="" val="20000"/>
                    </a:ext>
                  </a:extLst>
                </a:gridCol>
                <a:gridCol w="4116987">
                  <a:extLst>
                    <a:ext uri="{9D8B030D-6E8A-4147-A177-3AD203B41FA5}">
                      <a16:colId xmlns:a16="http://schemas.microsoft.com/office/drawing/2014/main" xmlns="" val="20001"/>
                    </a:ext>
                  </a:extLst>
                </a:gridCol>
                <a:gridCol w="3078493">
                  <a:extLst>
                    <a:ext uri="{9D8B030D-6E8A-4147-A177-3AD203B41FA5}">
                      <a16:colId xmlns:a16="http://schemas.microsoft.com/office/drawing/2014/main" xmlns="" val="20003"/>
                    </a:ext>
                  </a:extLst>
                </a:gridCol>
                <a:gridCol w="2952712">
                  <a:extLst>
                    <a:ext uri="{9D8B030D-6E8A-4147-A177-3AD203B41FA5}">
                      <a16:colId xmlns:a16="http://schemas.microsoft.com/office/drawing/2014/main" xmlns="" val="20002"/>
                    </a:ext>
                  </a:extLst>
                </a:gridCol>
              </a:tblGrid>
              <a:tr h="460794">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Assurance data and Performance Management for 5G networks and network slicing</a:t>
                      </a:r>
                      <a:endParaRPr lang="en-US" sz="1800" b="1" i="1" kern="1200" dirty="0" smtClean="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NETSLICE-ADPM5G</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41984">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rPr>
                        <a:t>780038</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8339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Intel, China Mobile</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35% -&gt;  50%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54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SA#81 – Sept. 2018 (Previously SA#80 - June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a:t>
                      </a:r>
                      <a:r>
                        <a:rPr kumimoji="0" lang="fr-FR" sz="1600" b="1" i="0" u="none" strike="noStrike" kern="1200" cap="none" normalizeH="0" baseline="0" dirty="0" err="1" smtClean="0">
                          <a:ln>
                            <a:noFill/>
                          </a:ln>
                          <a:solidFill>
                            <a:schemeClr val="tx1"/>
                          </a:solidFill>
                          <a:effectLst/>
                          <a:latin typeface="Calibri" pitchFamily="34" charset="0"/>
                          <a:ea typeface="宋体" pitchFamily="2" charset="-122"/>
                          <a:cs typeface="Arial" charset="0"/>
                        </a:rPr>
                        <a:t>TSs</a:t>
                      </a:r>
                      <a:endPar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kumimoji="0" lang="fr-FR"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28.550, 28.551, 28.552, 28.553, 28.554</a:t>
                      </a:r>
                      <a:endPar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283244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lang="en-GB" sz="1400" b="1" kern="1200" dirty="0" smtClean="0">
                          <a:solidFill>
                            <a:schemeClr val="tx1"/>
                          </a:solidFill>
                          <a:effectLst/>
                          <a:latin typeface="+mj-lt"/>
                          <a:ea typeface="+mn-ea"/>
                          <a:cs typeface="+mn-cs"/>
                        </a:rPr>
                        <a:t>The following topics were discussed:</a:t>
                      </a:r>
                      <a:endParaRPr lang="fr-FR" sz="1400" kern="1200" dirty="0" smtClean="0">
                        <a:solidFill>
                          <a:schemeClr val="tx1"/>
                        </a:solidFill>
                        <a:effectLst/>
                        <a:latin typeface="+mj-lt"/>
                        <a:ea typeface="+mn-ea"/>
                        <a:cs typeface="+mn-cs"/>
                      </a:endParaRPr>
                    </a:p>
                    <a:p>
                      <a:pPr lvl="0"/>
                      <a:r>
                        <a:rPr lang="en-GB" sz="1400" b="1" kern="1200" dirty="0" smtClean="0">
                          <a:solidFill>
                            <a:schemeClr val="tx1"/>
                          </a:solidFill>
                          <a:effectLst/>
                          <a:latin typeface="+mj-lt"/>
                          <a:ea typeface="+mn-ea"/>
                          <a:cs typeface="+mn-cs"/>
                        </a:rPr>
                        <a:t>For TS 28.550/551: </a:t>
                      </a:r>
                      <a:r>
                        <a:rPr lang="en-GB" sz="1400" kern="1200" dirty="0" smtClean="0">
                          <a:solidFill>
                            <a:schemeClr val="tx1"/>
                          </a:solidFill>
                          <a:effectLst/>
                          <a:latin typeface="+mj-lt"/>
                          <a:ea typeface="+mn-ea"/>
                          <a:cs typeface="+mn-cs"/>
                        </a:rPr>
                        <a:t>Name of management services, Correction of UC on performance data streaming service; New UC on network performance data streaming;</a:t>
                      </a:r>
                      <a:r>
                        <a:rPr lang="en-GB" sz="1400" kern="1200" baseline="0" dirty="0" smtClean="0">
                          <a:solidFill>
                            <a:schemeClr val="tx1"/>
                          </a:solidFill>
                          <a:effectLst/>
                          <a:latin typeface="+mj-lt"/>
                          <a:ea typeface="+mn-ea"/>
                          <a:cs typeface="+mn-cs"/>
                        </a:rPr>
                        <a:t> </a:t>
                      </a:r>
                      <a:r>
                        <a:rPr lang="en-GB" sz="1400" kern="1200" dirty="0" smtClean="0">
                          <a:solidFill>
                            <a:schemeClr val="tx1"/>
                          </a:solidFill>
                          <a:effectLst/>
                          <a:latin typeface="+mj-lt"/>
                          <a:ea typeface="+mn-ea"/>
                          <a:cs typeface="+mn-cs"/>
                        </a:rPr>
                        <a:t>UC to update NF measurement job control for VR aspects; measurement job control operations; measurement job listing related operation; performance data file reporting related notifications; notification subscribe operation for performance data reporting; performance data file listing related operation; performance data streaming related notifications; NF/NSSI/NSI/Network measurement job control procedures; Concept; UC and requirements for management data analytics.</a:t>
                      </a:r>
                      <a:endParaRPr lang="fr-FR" sz="1400" kern="1200" dirty="0" smtClean="0">
                        <a:solidFill>
                          <a:schemeClr val="tx1"/>
                        </a:solidFill>
                        <a:effectLst/>
                        <a:latin typeface="+mj-lt"/>
                        <a:ea typeface="+mn-ea"/>
                        <a:cs typeface="+mn-cs"/>
                      </a:endParaRPr>
                    </a:p>
                    <a:p>
                      <a:pPr lvl="0"/>
                      <a:r>
                        <a:rPr lang="en-GB" sz="1400" b="1" kern="1200" dirty="0" smtClean="0">
                          <a:solidFill>
                            <a:schemeClr val="tx1"/>
                          </a:solidFill>
                          <a:effectLst/>
                          <a:latin typeface="+mj-lt"/>
                          <a:ea typeface="+mn-ea"/>
                          <a:cs typeface="+mn-cs"/>
                        </a:rPr>
                        <a:t>For TS 28.552: </a:t>
                      </a:r>
                      <a:r>
                        <a:rPr lang="en-GB" sz="1400" kern="1200" dirty="0" smtClean="0">
                          <a:solidFill>
                            <a:schemeClr val="tx1"/>
                          </a:solidFill>
                          <a:effectLst/>
                          <a:latin typeface="+mj-lt"/>
                          <a:ea typeface="+mn-ea"/>
                          <a:cs typeface="+mn-cs"/>
                        </a:rPr>
                        <a:t>PRB usage related measurements; Measurements related to UE Context </a:t>
                      </a:r>
                      <a:r>
                        <a:rPr lang="en-GB" sz="1400" kern="1200" dirty="0" err="1" smtClean="0">
                          <a:solidFill>
                            <a:schemeClr val="tx1"/>
                          </a:solidFill>
                          <a:effectLst/>
                          <a:latin typeface="+mj-lt"/>
                          <a:ea typeface="+mn-ea"/>
                          <a:cs typeface="+mn-cs"/>
                        </a:rPr>
                        <a:t>Rel</a:t>
                      </a:r>
                      <a:r>
                        <a:rPr lang="en-GB" sz="1400" kern="1200" dirty="0" smtClean="0">
                          <a:solidFill>
                            <a:schemeClr val="tx1"/>
                          </a:solidFill>
                          <a:effectLst/>
                          <a:latin typeface="+mj-lt"/>
                          <a:ea typeface="+mn-ea"/>
                          <a:cs typeface="+mn-cs"/>
                        </a:rPr>
                        <a:t> initiated by DU UC; RRC connection number measurements; packet delay UC; measurements related to DL latency in NG-RAN; measurements related to DL delay in NG-RAN; LS on L2 measurement specification for NR in R15.</a:t>
                      </a:r>
                      <a:endParaRPr lang="fr-FR" sz="1400" kern="1200" dirty="0" smtClean="0">
                        <a:solidFill>
                          <a:schemeClr val="tx1"/>
                        </a:solidFill>
                        <a:effectLst/>
                        <a:latin typeface="+mj-lt"/>
                        <a:ea typeface="+mn-ea"/>
                        <a:cs typeface="+mn-cs"/>
                      </a:endParaRPr>
                    </a:p>
                    <a:p>
                      <a:pPr lvl="0"/>
                      <a:r>
                        <a:rPr lang="en-GB" sz="1400" b="1" kern="1200" dirty="0" smtClean="0">
                          <a:solidFill>
                            <a:schemeClr val="tx1"/>
                          </a:solidFill>
                          <a:effectLst/>
                          <a:latin typeface="+mj-lt"/>
                          <a:ea typeface="+mn-ea"/>
                          <a:cs typeface="+mn-cs"/>
                        </a:rPr>
                        <a:t>For TS 28.553: </a:t>
                      </a:r>
                      <a:r>
                        <a:rPr lang="en-US" sz="1400" kern="1200" dirty="0" smtClean="0">
                          <a:solidFill>
                            <a:schemeClr val="tx1"/>
                          </a:solidFill>
                          <a:effectLst/>
                          <a:latin typeface="+mj-lt"/>
                          <a:ea typeface="+mn-ea"/>
                          <a:cs typeface="+mn-cs"/>
                        </a:rPr>
                        <a:t>Measurements related to number of PDU sessions.</a:t>
                      </a:r>
                      <a:endParaRPr lang="fr-FR" sz="1400" kern="1200" dirty="0" smtClean="0">
                        <a:solidFill>
                          <a:schemeClr val="tx1"/>
                        </a:solidFill>
                        <a:effectLst/>
                        <a:latin typeface="+mj-lt"/>
                        <a:ea typeface="+mn-ea"/>
                        <a:cs typeface="+mn-cs"/>
                      </a:endParaRPr>
                    </a:p>
                    <a:p>
                      <a:pPr lvl="0"/>
                      <a:r>
                        <a:rPr lang="en-GB" sz="1400" b="1" kern="1200" dirty="0" smtClean="0">
                          <a:solidFill>
                            <a:schemeClr val="tx1"/>
                          </a:solidFill>
                          <a:effectLst/>
                          <a:latin typeface="+mj-lt"/>
                          <a:ea typeface="+mn-ea"/>
                          <a:cs typeface="+mn-cs"/>
                        </a:rPr>
                        <a:t>For TS 28.554: </a:t>
                      </a:r>
                      <a:r>
                        <a:rPr lang="en-GB" sz="1400" kern="1200" dirty="0" smtClean="0">
                          <a:solidFill>
                            <a:schemeClr val="tx1"/>
                          </a:solidFill>
                          <a:effectLst/>
                          <a:latin typeface="+mj-lt"/>
                          <a:ea typeface="+mn-ea"/>
                          <a:cs typeface="+mn-cs"/>
                        </a:rPr>
                        <a:t>Add KPI overview; KPI template; KPI definition of active PDU session number of network slice instance; use case and KPI on virtual resource utilization; PDU Session related measurement; assurance data discussion about end-to-end latency; network slice level measurements; KPI categories; Update of N3 throughput KPIs; Add KPI related to DL latency in NG-RAN. Clean-up of the document</a:t>
                      </a:r>
                      <a:endParaRPr lang="fr-FR" sz="1100" kern="1200" dirty="0" smtClean="0">
                        <a:solidFill>
                          <a:schemeClr val="tx1"/>
                        </a:solidFill>
                        <a:effectLst/>
                        <a:latin typeface="+mj-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9917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7"/>
                  </a:ext>
                </a:extLst>
              </a:tr>
              <a:tr h="57251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gridSpan="3">
                  <a:txBody>
                    <a:bodyPr/>
                    <a:lstStyle/>
                    <a:p>
                      <a:pPr marL="0" marR="0" indent="0" algn="l" defTabSz="1219170" rtl="0" eaLnBrk="1" fontAlgn="auto" latinLnBrk="0" hangingPunct="1">
                        <a:lnSpc>
                          <a:spcPct val="100000"/>
                        </a:lnSpc>
                        <a:spcBef>
                          <a:spcPts val="0"/>
                        </a:spcBef>
                        <a:spcAft>
                          <a:spcPts val="0"/>
                        </a:spcAft>
                        <a:buClrTx/>
                        <a:buSzTx/>
                        <a:buFontTx/>
                        <a:buNone/>
                        <a:tabLst/>
                        <a:defRPr/>
                      </a:pPr>
                      <a:r>
                        <a:rPr kumimoji="0" lang="en-GB"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LS out: S</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5‑183622 (LS on L2 measurement specification for NR in R15</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a:t>
                      </a:r>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Exception </a:t>
                      </a:r>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sheet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xmlns="" val="10006"/>
                  </a:ext>
                </a:extLst>
              </a:tr>
            </a:tbl>
          </a:graphicData>
        </a:graphic>
      </p:graphicFrame>
    </p:spTree>
    <p:extLst>
      <p:ext uri="{BB962C8B-B14F-4D97-AF65-F5344CB8AC3E}">
        <p14:creationId xmlns:p14="http://schemas.microsoft.com/office/powerpoint/2010/main" val="2137970132"/>
      </p:ext>
    </p:extLst>
  </p:cSld>
  <p:clrMapOvr>
    <a:masterClrMapping/>
  </p:clrMapOvr>
  <p:transition spd="slow"/>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Rel-15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(6/10)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891393234"/>
              </p:ext>
            </p:extLst>
          </p:nvPr>
        </p:nvGraphicFramePr>
        <p:xfrm>
          <a:off x="1078173" y="1360424"/>
          <a:ext cx="10372298" cy="4449992"/>
        </p:xfrm>
        <a:graphic>
          <a:graphicData uri="http://schemas.openxmlformats.org/drawingml/2006/table">
            <a:tbl>
              <a:tblPr/>
              <a:tblGrid>
                <a:gridCol w="1621837">
                  <a:extLst>
                    <a:ext uri="{9D8B030D-6E8A-4147-A177-3AD203B41FA5}">
                      <a16:colId xmlns:a16="http://schemas.microsoft.com/office/drawing/2014/main" xmlns="" val="20000"/>
                    </a:ext>
                  </a:extLst>
                </a:gridCol>
                <a:gridCol w="3549946">
                  <a:extLst>
                    <a:ext uri="{9D8B030D-6E8A-4147-A177-3AD203B41FA5}">
                      <a16:colId xmlns:a16="http://schemas.microsoft.com/office/drawing/2014/main" xmlns="" val="20001"/>
                    </a:ext>
                  </a:extLst>
                </a:gridCol>
                <a:gridCol w="2654486">
                  <a:extLst>
                    <a:ext uri="{9D8B030D-6E8A-4147-A177-3AD203B41FA5}">
                      <a16:colId xmlns:a16="http://schemas.microsoft.com/office/drawing/2014/main" xmlns="" val="20003"/>
                    </a:ext>
                  </a:extLst>
                </a:gridCol>
                <a:gridCol w="2546029">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5G Trace management</a:t>
                      </a:r>
                      <a:endParaRPr lang="en-US" sz="1800" b="1" i="1" kern="1200" dirty="0" smtClean="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NETSLICE-5GTRACE</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rPr>
                        <a:t>780040</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Nokia</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70% -&gt;  100%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SA#80 - June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a:t>
                      </a:r>
                      <a:r>
                        <a:rPr kumimoji="0" lang="fr-FR" sz="1600" b="1" i="0" u="none" strike="noStrike" kern="1200" cap="none" normalizeH="0" baseline="0" dirty="0" err="1" smtClean="0">
                          <a:ln>
                            <a:noFill/>
                          </a:ln>
                          <a:solidFill>
                            <a:schemeClr val="tx1"/>
                          </a:solidFill>
                          <a:effectLst/>
                          <a:latin typeface="Calibri" pitchFamily="34" charset="0"/>
                          <a:ea typeface="宋体" pitchFamily="2" charset="-122"/>
                          <a:cs typeface="Arial" charset="0"/>
                        </a:rPr>
                        <a:t>TSs</a:t>
                      </a:r>
                      <a:endPar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kumimoji="0" lang="fr-FR" sz="1600" b="0" i="0" u="none" strike="noStrike" kern="1200" cap="none" normalizeH="0" baseline="0" smtClean="0">
                          <a:ln>
                            <a:noFill/>
                          </a:ln>
                          <a:solidFill>
                            <a:schemeClr val="tx1"/>
                          </a:solidFill>
                          <a:effectLst/>
                          <a:latin typeface="Calibri" pitchFamily="34" charset="0"/>
                          <a:ea typeface="宋体" pitchFamily="2" charset="-122"/>
                          <a:cs typeface="Arial" charset="0"/>
                        </a:rPr>
                        <a:t>TS 32.421, 32.422, 32.423</a:t>
                      </a:r>
                      <a:endPar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4297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5G Trace added to TSs 32.421, 32.422 and 32.423.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7"/>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gridSpan="3">
                  <a:txBody>
                    <a:bodyPr/>
                    <a:lstStyle/>
                    <a:p>
                      <a:pPr marL="0" marR="0" indent="0" algn="l" defTabSz="1219170" rtl="0" eaLnBrk="1" fontAlgn="auto" latinLnBrk="0" hangingPunct="1">
                        <a:lnSpc>
                          <a:spcPct val="100000"/>
                        </a:lnSpc>
                        <a:spcBef>
                          <a:spcPts val="0"/>
                        </a:spcBef>
                        <a:spcAft>
                          <a:spcPts val="0"/>
                        </a:spcAft>
                        <a:buClrTx/>
                        <a:buSzTx/>
                        <a:buFontTx/>
                        <a:buNone/>
                        <a:tabLst/>
                        <a:defRPr/>
                      </a:pPr>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CRs (see next slide)</a:t>
                      </a:r>
                    </a:p>
                    <a:p>
                      <a:pPr marL="0" marR="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LS out (S5‑183462: LS on completion of 5G trace)</a:t>
                      </a:r>
                      <a:endPar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hMerge="1">
                  <a:txBody>
                    <a:bodyPr/>
                    <a:lstStyle/>
                    <a:p>
                      <a:endParaRPr lang="fr-FR"/>
                    </a:p>
                  </a:txBody>
                  <a:tcPr/>
                </a:tc>
                <a:tc hMerge="1">
                  <a:txBody>
                    <a:bodyPr/>
                    <a:lstStyle/>
                    <a:p>
                      <a:endParaRPr lang="fr-FR" dirty="0"/>
                    </a:p>
                  </a:txBody>
                  <a:tcPr/>
                </a:tc>
                <a:extLst>
                  <a:ext uri="{0D108BD9-81ED-4DB2-BD59-A6C34878D82A}">
                    <a16:rowId xmlns:a16="http://schemas.microsoft.com/office/drawing/2014/main" xmlns="" val="10006"/>
                  </a:ext>
                </a:extLst>
              </a:tr>
            </a:tbl>
          </a:graphicData>
        </a:graphic>
      </p:graphicFrame>
    </p:spTree>
    <p:extLst>
      <p:ext uri="{BB962C8B-B14F-4D97-AF65-F5344CB8AC3E}">
        <p14:creationId xmlns:p14="http://schemas.microsoft.com/office/powerpoint/2010/main" val="3555950568"/>
      </p:ext>
    </p:extLst>
  </p:cSld>
  <p:clrMapOvr>
    <a:masterClrMapping/>
  </p:clrMapOvr>
  <p:transition spd="slow"/>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260349"/>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5G Trace management</a:t>
            </a:r>
          </a:p>
          <a:p>
            <a:pPr algn="ctr">
              <a:defRPr/>
            </a:pPr>
            <a:r>
              <a:rPr lang="en-US" altLang="zh-CN" sz="2800" kern="0" dirty="0" smtClean="0">
                <a:solidFill>
                  <a:srgbClr val="FF0000"/>
                </a:solidFill>
                <a:latin typeface="Calibri"/>
                <a:cs typeface="+mj-cs"/>
              </a:rPr>
              <a:t>CRs for approval by SA5 closing plenary</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609970376"/>
              </p:ext>
            </p:extLst>
          </p:nvPr>
        </p:nvGraphicFramePr>
        <p:xfrm>
          <a:off x="122823" y="1421694"/>
          <a:ext cx="11382235" cy="4711750"/>
        </p:xfrm>
        <a:graphic>
          <a:graphicData uri="http://schemas.openxmlformats.org/drawingml/2006/table">
            <a:tbl>
              <a:tblPr/>
              <a:tblGrid>
                <a:gridCol w="1068769">
                  <a:extLst>
                    <a:ext uri="{9D8B030D-6E8A-4147-A177-3AD203B41FA5}">
                      <a16:colId xmlns:a16="http://schemas.microsoft.com/office/drawing/2014/main" xmlns="" val="20000"/>
                    </a:ext>
                  </a:extLst>
                </a:gridCol>
                <a:gridCol w="7508250">
                  <a:extLst>
                    <a:ext uri="{9D8B030D-6E8A-4147-A177-3AD203B41FA5}">
                      <a16:colId xmlns:a16="http://schemas.microsoft.com/office/drawing/2014/main" xmlns="" val="20001"/>
                    </a:ext>
                  </a:extLst>
                </a:gridCol>
                <a:gridCol w="1402608">
                  <a:extLst>
                    <a:ext uri="{9D8B030D-6E8A-4147-A177-3AD203B41FA5}">
                      <a16:colId xmlns:a16="http://schemas.microsoft.com/office/drawing/2014/main" xmlns="" val="20002"/>
                    </a:ext>
                  </a:extLst>
                </a:gridCol>
                <a:gridCol w="1402608">
                  <a:extLst>
                    <a:ext uri="{9D8B030D-6E8A-4147-A177-3AD203B41FA5}">
                      <a16:colId xmlns:a16="http://schemas.microsoft.com/office/drawing/2014/main" xmlns="" val="20003"/>
                    </a:ext>
                  </a:extLst>
                </a:gridCol>
              </a:tblGrid>
              <a:tr h="645638">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Supersedes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331506">
                <a:tc>
                  <a:txBody>
                    <a:bodyPr/>
                    <a:lstStyle/>
                    <a:p>
                      <a:pPr algn="ctr" fontAlgn="t"/>
                      <a:r>
                        <a:rPr lang="en-US" sz="1200" b="0" i="0" u="none" strike="noStrike" kern="1200" dirty="0" smtClean="0">
                          <a:solidFill>
                            <a:schemeClr val="tx1"/>
                          </a:solidFill>
                          <a:effectLst/>
                          <a:latin typeface="Arial"/>
                          <a:ea typeface="+mn-ea"/>
                          <a:cs typeface="+mn-cs"/>
                        </a:rPr>
                        <a:t> S5‑183290 	</a:t>
                      </a:r>
                      <a:endParaRPr lang="fr-FR" sz="12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en-US" sz="1200" b="0" i="0" u="none" strike="noStrike" kern="1200" dirty="0" smtClean="0">
                          <a:solidFill>
                            <a:schemeClr val="tx1"/>
                          </a:solidFill>
                          <a:effectLst/>
                          <a:latin typeface="Arial"/>
                          <a:ea typeface="+mn-ea"/>
                          <a:cs typeface="+mn-cs"/>
                        </a:rPr>
                        <a:t>CR R15 to TS 32423-e00 Add support for 5G Trace </a:t>
                      </a:r>
                      <a:endParaRPr lang="fr-FR" sz="1200" b="0" i="0" u="none" strike="noStrike" kern="1200" dirty="0" smtClean="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t"/>
                      <a:endParaRPr lang="fr-FR" sz="12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t"/>
                      <a:r>
                        <a:rPr lang="fr-FR" sz="1200" b="0" i="0" u="none" strike="noStrike" dirty="0" smtClean="0">
                          <a:solidFill>
                            <a:srgbClr val="000000"/>
                          </a:solidFill>
                          <a:effectLst/>
                          <a:latin typeface="Arial"/>
                        </a:rPr>
                        <a:t>Nokia</a:t>
                      </a:r>
                      <a:endParaRPr lang="fr-FR" sz="12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332509">
                <a:tc>
                  <a:txBody>
                    <a:bodyPr/>
                    <a:lstStyle/>
                    <a:p>
                      <a:pPr marL="0" algn="ctr" defTabSz="1219170" rtl="0" eaLnBrk="1" fontAlgn="t" latinLnBrk="0" hangingPunct="1"/>
                      <a:r>
                        <a:rPr lang="en-US" sz="1200" b="0" i="0" u="none" strike="noStrike" kern="1200" dirty="0" smtClean="0">
                          <a:solidFill>
                            <a:schemeClr val="tx1"/>
                          </a:solidFill>
                          <a:effectLst/>
                          <a:latin typeface="Arial"/>
                          <a:ea typeface="+mn-ea"/>
                          <a:cs typeface="+mn-cs"/>
                        </a:rPr>
                        <a:t> S5‑183461 	</a:t>
                      </a:r>
                      <a:endParaRPr lang="fr-FR" sz="12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en-US" sz="1200" b="0" i="0" u="none" strike="noStrike" kern="1200" dirty="0" smtClean="0">
                          <a:solidFill>
                            <a:schemeClr val="tx1"/>
                          </a:solidFill>
                          <a:effectLst/>
                          <a:latin typeface="Arial"/>
                          <a:ea typeface="+mn-ea"/>
                          <a:cs typeface="+mn-cs"/>
                        </a:rPr>
                        <a:t>CR R15 to TS 32421-e00 Add support for 5G Trace </a:t>
                      </a:r>
                      <a:endParaRPr lang="fr-FR" sz="1200" b="0" i="0" u="none" strike="noStrike" kern="1200" dirty="0" smtClean="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t"/>
                      <a:r>
                        <a:rPr lang="fr-FR" sz="1200" b="0" i="0" u="none" strike="noStrike" dirty="0" smtClean="0">
                          <a:solidFill>
                            <a:srgbClr val="000000"/>
                          </a:solidFill>
                          <a:effectLst/>
                          <a:latin typeface="Arial"/>
                        </a:rPr>
                        <a:t>S5-182425</a:t>
                      </a:r>
                      <a:endParaRPr lang="fr-FR" sz="12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t"/>
                      <a:r>
                        <a:rPr lang="fr-FR" sz="1200" b="0" i="0" u="none" strike="noStrike" dirty="0" smtClean="0">
                          <a:solidFill>
                            <a:srgbClr val="000000"/>
                          </a:solidFill>
                          <a:effectLst/>
                          <a:latin typeface="Arial"/>
                        </a:rPr>
                        <a:t>Nokia</a:t>
                      </a:r>
                      <a:endParaRPr lang="fr-FR" sz="12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285008">
                <a:tc>
                  <a:txBody>
                    <a:bodyPr/>
                    <a:lstStyle/>
                    <a:p>
                      <a:pPr marL="0" algn="ctr" defTabSz="1219170" rtl="0" eaLnBrk="1" fontAlgn="t" latinLnBrk="0" hangingPunct="1"/>
                      <a:r>
                        <a:rPr lang="en-US" sz="1200" b="0" i="0" u="none" strike="noStrike" kern="1200" dirty="0" smtClean="0">
                          <a:solidFill>
                            <a:schemeClr val="tx1"/>
                          </a:solidFill>
                          <a:effectLst/>
                          <a:latin typeface="Arial"/>
                          <a:ea typeface="+mn-ea"/>
                          <a:cs typeface="+mn-cs"/>
                        </a:rPr>
                        <a:t> S5‑183306 	</a:t>
                      </a:r>
                      <a:endParaRPr lang="fr-FR" sz="12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en-US" sz="1200" b="0" i="0" u="none" strike="noStrike" kern="1200" dirty="0" smtClean="0">
                          <a:solidFill>
                            <a:schemeClr val="tx1"/>
                          </a:solidFill>
                          <a:effectLst/>
                          <a:latin typeface="Arial"/>
                          <a:ea typeface="+mn-ea"/>
                          <a:cs typeface="+mn-cs"/>
                        </a:rPr>
                        <a:t>CR R15 to TS 32422-f00 Add support for 5G Trace (management activation in 5GC and NG-RAN) </a:t>
                      </a:r>
                      <a:endParaRPr lang="fr-FR" sz="1200" b="0" i="0" u="none" strike="noStrike" kern="1200" dirty="0" smtClean="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t"/>
                      <a:r>
                        <a:rPr lang="fr-FR" sz="1200" b="0" i="0" u="none" strike="noStrike" dirty="0" smtClean="0">
                          <a:solidFill>
                            <a:srgbClr val="000000"/>
                          </a:solidFill>
                          <a:effectLst/>
                          <a:latin typeface="Arial"/>
                        </a:rPr>
                        <a:t>S5-182427</a:t>
                      </a:r>
                      <a:endParaRPr lang="fr-FR" sz="12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t"/>
                      <a:r>
                        <a:rPr lang="fr-FR" sz="1200" b="0" i="0" u="none" strike="noStrike" dirty="0" smtClean="0">
                          <a:solidFill>
                            <a:srgbClr val="000000"/>
                          </a:solidFill>
                          <a:effectLst/>
                          <a:latin typeface="Arial"/>
                        </a:rPr>
                        <a:t>Nokia</a:t>
                      </a:r>
                      <a:endParaRPr lang="fr-FR" sz="12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285008">
                <a:tc>
                  <a:txBody>
                    <a:bodyPr/>
                    <a:lstStyle/>
                    <a:p>
                      <a:pPr marL="0" algn="ctr" defTabSz="1219170" rtl="0" eaLnBrk="1" fontAlgn="t" latinLnBrk="0" hangingPunct="1"/>
                      <a:r>
                        <a:rPr lang="en-US" sz="1200" b="0" i="0" u="none" strike="noStrike" kern="1200" dirty="0" smtClean="0">
                          <a:solidFill>
                            <a:schemeClr val="tx1"/>
                          </a:solidFill>
                          <a:effectLst/>
                          <a:latin typeface="Arial"/>
                          <a:ea typeface="+mn-ea"/>
                          <a:cs typeface="+mn-cs"/>
                        </a:rPr>
                        <a:t> S5‑183318</a:t>
                      </a:r>
                      <a:endParaRPr lang="fr-FR" sz="12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defTabSz="1219170" rtl="0" eaLnBrk="1" fontAlgn="t" latinLnBrk="0" hangingPunct="1"/>
                      <a:r>
                        <a:rPr lang="en-US" sz="1200" b="0" i="0" u="none" strike="noStrike" kern="1200" dirty="0" smtClean="0">
                          <a:solidFill>
                            <a:schemeClr val="tx1"/>
                          </a:solidFill>
                          <a:effectLst/>
                          <a:latin typeface="Arial"/>
                          <a:ea typeface="+mn-ea"/>
                          <a:cs typeface="+mn-cs"/>
                        </a:rPr>
                        <a:t>CR R15 to TS 32422-f00 Add support for 5G Trace (signaling activation in 5GC)</a:t>
                      </a:r>
                      <a:endParaRPr lang="en-US" sz="12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t"/>
                      <a:r>
                        <a:rPr lang="fr-FR" sz="1200" b="0" i="0" u="none" strike="noStrike" dirty="0" smtClean="0">
                          <a:solidFill>
                            <a:srgbClr val="000000"/>
                          </a:solidFill>
                          <a:effectLst/>
                          <a:latin typeface="Arial"/>
                        </a:rPr>
                        <a:t>S5-182428</a:t>
                      </a:r>
                      <a:endParaRPr lang="fr-FR" sz="12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t"/>
                      <a:r>
                        <a:rPr lang="fr-FR" sz="1200" b="0" i="0" u="none" strike="noStrike" dirty="0" smtClean="0">
                          <a:solidFill>
                            <a:srgbClr val="000000"/>
                          </a:solidFill>
                          <a:effectLst/>
                          <a:latin typeface="Arial"/>
                        </a:rPr>
                        <a:t>Nokia</a:t>
                      </a:r>
                      <a:endParaRPr lang="fr-FR" sz="12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285008">
                <a:tc>
                  <a:txBody>
                    <a:bodyPr/>
                    <a:lstStyle/>
                    <a:p>
                      <a:pPr marL="0" algn="ctr" defTabSz="1219170" rtl="0" eaLnBrk="1" fontAlgn="t" latinLnBrk="0" hangingPunct="1"/>
                      <a:r>
                        <a:rPr lang="en-US" sz="1200" b="0" i="0" u="none" strike="noStrike" kern="1200" dirty="0" smtClean="0">
                          <a:solidFill>
                            <a:schemeClr val="tx1"/>
                          </a:solidFill>
                          <a:effectLst/>
                          <a:latin typeface="Arial"/>
                          <a:ea typeface="+mn-ea"/>
                          <a:cs typeface="+mn-cs"/>
                        </a:rPr>
                        <a:t> S5‑183321</a:t>
                      </a:r>
                      <a:endParaRPr lang="fr-FR" sz="12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en-US" sz="1200" b="0" i="0" u="none" strike="noStrike" kern="1200" dirty="0" smtClean="0">
                          <a:solidFill>
                            <a:schemeClr val="tx1"/>
                          </a:solidFill>
                          <a:effectLst/>
                          <a:latin typeface="Arial"/>
                          <a:ea typeface="+mn-ea"/>
                          <a:cs typeface="+mn-cs"/>
                        </a:rPr>
                        <a:t>CR R15 to TS 32422-f00 Add support for 5G Trace (management deactivation in 5GC and NG-RAN) </a:t>
                      </a:r>
                      <a:endParaRPr lang="fr-FR" sz="1200" b="0" i="0" u="none" strike="noStrike" kern="1200" dirty="0" smtClean="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t"/>
                      <a:r>
                        <a:rPr lang="fr-FR" sz="1200" b="0" i="0" u="none" strike="noStrike" dirty="0" smtClean="0">
                          <a:solidFill>
                            <a:srgbClr val="000000"/>
                          </a:solidFill>
                          <a:effectLst/>
                          <a:latin typeface="Arial"/>
                        </a:rPr>
                        <a:t>S5-182430</a:t>
                      </a:r>
                      <a:endParaRPr lang="fr-FR" sz="12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t"/>
                      <a:r>
                        <a:rPr lang="fr-FR" sz="1200" b="0" i="0" u="none" strike="noStrike" dirty="0" smtClean="0">
                          <a:solidFill>
                            <a:srgbClr val="000000"/>
                          </a:solidFill>
                          <a:effectLst/>
                          <a:latin typeface="Arial"/>
                        </a:rPr>
                        <a:t>Nokia</a:t>
                      </a:r>
                      <a:endParaRPr lang="fr-FR" sz="12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r h="285008">
                <a:tc>
                  <a:txBody>
                    <a:bodyPr/>
                    <a:lstStyle/>
                    <a:p>
                      <a:pPr marL="0" algn="ctr" defTabSz="1219170" rtl="0" eaLnBrk="1" fontAlgn="t" latinLnBrk="0" hangingPunct="1"/>
                      <a:r>
                        <a:rPr lang="en-US" sz="1200" b="0" i="0" u="none" strike="noStrike" kern="1200" dirty="0" smtClean="0">
                          <a:solidFill>
                            <a:schemeClr val="tx1"/>
                          </a:solidFill>
                          <a:effectLst/>
                          <a:latin typeface="Arial"/>
                          <a:ea typeface="+mn-ea"/>
                          <a:cs typeface="+mn-cs"/>
                        </a:rPr>
                        <a:t> S5‑183326 	</a:t>
                      </a:r>
                      <a:endParaRPr lang="fr-FR" sz="12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en-US" sz="1200" b="0" i="0" u="none" strike="noStrike" kern="1200" dirty="0" smtClean="0">
                          <a:solidFill>
                            <a:schemeClr val="tx1"/>
                          </a:solidFill>
                          <a:effectLst/>
                          <a:latin typeface="Arial"/>
                          <a:ea typeface="+mn-ea"/>
                          <a:cs typeface="+mn-cs"/>
                        </a:rPr>
                        <a:t>CR R15 to TS 32422-f00 Add support for 5G Trace (signaling deactivation in 5GC and NG-RAN) </a:t>
                      </a:r>
                      <a:endParaRPr lang="fr-FR" sz="1200" b="0" i="0" u="none" strike="noStrike" kern="1200" dirty="0" smtClean="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indent="0" algn="ctr" defTabSz="1219170" rtl="0" eaLnBrk="1" fontAlgn="t" latinLnBrk="0" hangingPunct="1">
                        <a:lnSpc>
                          <a:spcPct val="100000"/>
                        </a:lnSpc>
                        <a:spcBef>
                          <a:spcPts val="0"/>
                        </a:spcBef>
                        <a:spcAft>
                          <a:spcPts val="0"/>
                        </a:spcAft>
                        <a:buClrTx/>
                        <a:buSzTx/>
                        <a:buFontTx/>
                        <a:buNone/>
                        <a:tabLst/>
                        <a:defRPr/>
                      </a:pPr>
                      <a:r>
                        <a:rPr lang="fr-FR" sz="1200" b="0" i="0" u="none" strike="noStrike" dirty="0" smtClean="0">
                          <a:solidFill>
                            <a:srgbClr val="000000"/>
                          </a:solidFill>
                          <a:effectLst/>
                          <a:latin typeface="Arial"/>
                        </a:rPr>
                        <a:t>S5-182431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t"/>
                      <a:r>
                        <a:rPr lang="fr-FR" sz="1200" b="0" i="0" u="none" strike="noStrike" dirty="0" smtClean="0">
                          <a:solidFill>
                            <a:srgbClr val="000000"/>
                          </a:solidFill>
                          <a:effectLst/>
                          <a:latin typeface="Arial"/>
                        </a:rPr>
                        <a:t>Nokia</a:t>
                      </a:r>
                      <a:endParaRPr lang="fr-FR" sz="12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6"/>
                  </a:ext>
                </a:extLst>
              </a:tr>
              <a:tr h="285008">
                <a:tc>
                  <a:txBody>
                    <a:bodyPr/>
                    <a:lstStyle/>
                    <a:p>
                      <a:pPr marL="0" algn="ctr" defTabSz="1219170" rtl="0" eaLnBrk="1" fontAlgn="t" latinLnBrk="0" hangingPunct="1"/>
                      <a:r>
                        <a:rPr lang="en-US" sz="1200" b="0" i="0" u="none" strike="noStrike" kern="1200" dirty="0" smtClean="0">
                          <a:solidFill>
                            <a:schemeClr val="tx1"/>
                          </a:solidFill>
                          <a:effectLst/>
                          <a:latin typeface="Arial"/>
                          <a:ea typeface="+mn-ea"/>
                          <a:cs typeface="+mn-cs"/>
                        </a:rPr>
                        <a:t> S5‑183327</a:t>
                      </a:r>
                      <a:endParaRPr lang="fr-FR" sz="12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defTabSz="1219170" rtl="0" eaLnBrk="1" fontAlgn="t" latinLnBrk="0" hangingPunct="1"/>
                      <a:r>
                        <a:rPr lang="en-US" sz="1200" b="0" i="0" u="none" strike="noStrike" kern="1200" dirty="0" smtClean="0">
                          <a:solidFill>
                            <a:schemeClr val="tx1"/>
                          </a:solidFill>
                          <a:effectLst/>
                          <a:latin typeface="Arial"/>
                          <a:ea typeface="+mn-ea"/>
                          <a:cs typeface="+mn-cs"/>
                        </a:rPr>
                        <a:t>CR R15 to TS 32422-f00 Add support for 5G Trace (management trace recording session starting in 5GC and NG-RAN)</a:t>
                      </a:r>
                      <a:endParaRPr lang="en-US" sz="12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indent="0" algn="ctr" defTabSz="1219170" rtl="0" eaLnBrk="1" fontAlgn="t" latinLnBrk="0" hangingPunct="1">
                        <a:lnSpc>
                          <a:spcPct val="100000"/>
                        </a:lnSpc>
                        <a:spcBef>
                          <a:spcPts val="0"/>
                        </a:spcBef>
                        <a:spcAft>
                          <a:spcPts val="0"/>
                        </a:spcAft>
                        <a:buClrTx/>
                        <a:buSzTx/>
                        <a:buFontTx/>
                        <a:buNone/>
                        <a:tabLst/>
                        <a:defRPr/>
                      </a:pPr>
                      <a:r>
                        <a:rPr lang="fr-FR" sz="1200" b="0" i="0" u="none" strike="noStrike" dirty="0" smtClean="0">
                          <a:solidFill>
                            <a:srgbClr val="000000"/>
                          </a:solidFill>
                          <a:effectLst/>
                          <a:latin typeface="Arial"/>
                        </a:rPr>
                        <a:t>S5-182432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t"/>
                      <a:r>
                        <a:rPr lang="fr-FR" sz="1200" b="0" i="0" u="none" strike="noStrike" dirty="0" smtClean="0">
                          <a:solidFill>
                            <a:srgbClr val="000000"/>
                          </a:solidFill>
                          <a:effectLst/>
                          <a:latin typeface="Arial"/>
                        </a:rPr>
                        <a:t>Nokia</a:t>
                      </a:r>
                      <a:endParaRPr lang="fr-FR" sz="12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7"/>
                  </a:ext>
                </a:extLst>
              </a:tr>
              <a:tr h="285008">
                <a:tc>
                  <a:txBody>
                    <a:bodyPr/>
                    <a:lstStyle/>
                    <a:p>
                      <a:pPr marL="0" algn="ctr" defTabSz="1219170" rtl="0" eaLnBrk="1" fontAlgn="t" latinLnBrk="0" hangingPunct="1"/>
                      <a:r>
                        <a:rPr lang="en-US" sz="1200" b="0" i="0" u="none" strike="noStrike" kern="1200" dirty="0" smtClean="0">
                          <a:solidFill>
                            <a:schemeClr val="tx1"/>
                          </a:solidFill>
                          <a:effectLst/>
                          <a:latin typeface="Arial"/>
                          <a:ea typeface="+mn-ea"/>
                          <a:cs typeface="+mn-cs"/>
                        </a:rPr>
                        <a:t> S5‑183331	</a:t>
                      </a:r>
                      <a:endParaRPr lang="fr-FR" sz="12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en-US" sz="1200" b="0" i="0" u="none" strike="noStrike" kern="1200" dirty="0" smtClean="0">
                          <a:solidFill>
                            <a:schemeClr val="tx1"/>
                          </a:solidFill>
                          <a:effectLst/>
                          <a:latin typeface="Arial"/>
                          <a:ea typeface="+mn-ea"/>
                          <a:cs typeface="+mn-cs"/>
                        </a:rPr>
                        <a:t>CR R15 to TS 32422-f00 Add support for 5G Trace (signaling trace recording session starting in 5GC and NG-RAN)</a:t>
                      </a:r>
                      <a:endParaRPr lang="fr-FR" sz="1200" b="0" i="0" u="none" strike="noStrike" kern="1200" dirty="0" smtClean="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indent="0" algn="ctr" defTabSz="1219170" rtl="0" eaLnBrk="1" fontAlgn="t" latinLnBrk="0" hangingPunct="1">
                        <a:lnSpc>
                          <a:spcPct val="100000"/>
                        </a:lnSpc>
                        <a:spcBef>
                          <a:spcPts val="0"/>
                        </a:spcBef>
                        <a:spcAft>
                          <a:spcPts val="0"/>
                        </a:spcAft>
                        <a:buClrTx/>
                        <a:buSzTx/>
                        <a:buFontTx/>
                        <a:buNone/>
                        <a:tabLst/>
                        <a:defRPr/>
                      </a:pPr>
                      <a:r>
                        <a:rPr lang="fr-FR" sz="1200" b="0" i="0" u="none" strike="noStrike" dirty="0" smtClean="0">
                          <a:solidFill>
                            <a:srgbClr val="000000"/>
                          </a:solidFill>
                          <a:effectLst/>
                          <a:latin typeface="Arial"/>
                        </a:rPr>
                        <a:t>S5-182433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t"/>
                      <a:r>
                        <a:rPr lang="fr-FR" sz="1200" b="0" i="0" u="none" strike="noStrike" dirty="0" smtClean="0">
                          <a:solidFill>
                            <a:srgbClr val="000000"/>
                          </a:solidFill>
                          <a:effectLst/>
                          <a:latin typeface="Arial"/>
                        </a:rPr>
                        <a:t>Nokia</a:t>
                      </a:r>
                      <a:endParaRPr lang="fr-FR" sz="12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8"/>
                  </a:ext>
                </a:extLst>
              </a:tr>
              <a:tr h="285008">
                <a:tc>
                  <a:txBody>
                    <a:bodyPr/>
                    <a:lstStyle/>
                    <a:p>
                      <a:pPr marL="0" algn="ctr" defTabSz="1219170" rtl="0" eaLnBrk="1" fontAlgn="t" latinLnBrk="0" hangingPunct="1"/>
                      <a:r>
                        <a:rPr lang="en-US" sz="1200" b="0" i="0" u="none" strike="noStrike" kern="1200" dirty="0" smtClean="0">
                          <a:solidFill>
                            <a:schemeClr val="tx1"/>
                          </a:solidFill>
                          <a:effectLst/>
                          <a:latin typeface="Arial"/>
                          <a:ea typeface="+mn-ea"/>
                          <a:cs typeface="+mn-cs"/>
                        </a:rPr>
                        <a:t> S5‑183333</a:t>
                      </a:r>
                      <a:endParaRPr lang="fr-FR" sz="12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defTabSz="1219170" rtl="0" eaLnBrk="1" fontAlgn="t" latinLnBrk="0" hangingPunct="1"/>
                      <a:r>
                        <a:rPr lang="en-US" sz="1200" b="0" i="0" u="none" strike="noStrike" kern="1200" dirty="0" smtClean="0">
                          <a:solidFill>
                            <a:schemeClr val="tx1"/>
                          </a:solidFill>
                          <a:effectLst/>
                          <a:latin typeface="Arial"/>
                          <a:ea typeface="+mn-ea"/>
                          <a:cs typeface="+mn-cs"/>
                        </a:rPr>
                        <a:t>CR R15 to TS 32422-f00 Add support for 5G Trace (management trace recording session stopping in 5GC and NG-RAN)</a:t>
                      </a:r>
                      <a:endParaRPr lang="en-US" sz="12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indent="0" algn="ctr" defTabSz="1219170" rtl="0" eaLnBrk="1" fontAlgn="t" latinLnBrk="0" hangingPunct="1">
                        <a:lnSpc>
                          <a:spcPct val="100000"/>
                        </a:lnSpc>
                        <a:spcBef>
                          <a:spcPts val="0"/>
                        </a:spcBef>
                        <a:spcAft>
                          <a:spcPts val="0"/>
                        </a:spcAft>
                        <a:buClrTx/>
                        <a:buSzTx/>
                        <a:buFontTx/>
                        <a:buNone/>
                        <a:tabLst/>
                        <a:defRPr/>
                      </a:pPr>
                      <a:r>
                        <a:rPr lang="fr-FR" sz="1200" b="0" i="0" u="none" strike="noStrike" dirty="0" smtClean="0">
                          <a:solidFill>
                            <a:srgbClr val="000000"/>
                          </a:solidFill>
                          <a:effectLst/>
                          <a:latin typeface="Arial"/>
                        </a:rPr>
                        <a:t>S5-182434</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t"/>
                      <a:r>
                        <a:rPr lang="fr-FR" sz="1200" b="0" i="0" u="none" strike="noStrike" dirty="0" smtClean="0">
                          <a:solidFill>
                            <a:srgbClr val="000000"/>
                          </a:solidFill>
                          <a:effectLst/>
                          <a:latin typeface="Arial"/>
                        </a:rPr>
                        <a:t>Nokia</a:t>
                      </a:r>
                      <a:endParaRPr lang="fr-FR" sz="12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9"/>
                  </a:ext>
                </a:extLst>
              </a:tr>
              <a:tr h="285008">
                <a:tc>
                  <a:txBody>
                    <a:bodyPr/>
                    <a:lstStyle/>
                    <a:p>
                      <a:pPr marL="0" algn="ctr" defTabSz="1219170" rtl="0" eaLnBrk="1" fontAlgn="t" latinLnBrk="0" hangingPunct="1"/>
                      <a:r>
                        <a:rPr lang="en-US" sz="1200" b="0" i="0" u="none" strike="noStrike" kern="1200" dirty="0" smtClean="0">
                          <a:solidFill>
                            <a:schemeClr val="tx1"/>
                          </a:solidFill>
                          <a:effectLst/>
                          <a:latin typeface="Arial"/>
                          <a:ea typeface="+mn-ea"/>
                          <a:cs typeface="+mn-cs"/>
                        </a:rPr>
                        <a:t> S5‑183334 	</a:t>
                      </a:r>
                      <a:endParaRPr lang="fr-FR" sz="12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en-US" sz="1200" b="0" i="0" u="none" strike="noStrike" kern="1200" dirty="0" smtClean="0">
                          <a:solidFill>
                            <a:schemeClr val="tx1"/>
                          </a:solidFill>
                          <a:effectLst/>
                          <a:latin typeface="Arial"/>
                          <a:ea typeface="+mn-ea"/>
                          <a:cs typeface="+mn-cs"/>
                        </a:rPr>
                        <a:t>CR R15 to TS 32422-f00 Add support for 5G Trace (signaling trace recording session stopping in 5GC and NG-RAN)</a:t>
                      </a:r>
                      <a:endParaRPr lang="fr-FR" sz="1200" b="0" i="0" u="none" strike="noStrike" kern="1200" dirty="0" smtClean="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indent="0" algn="ctr" defTabSz="1219170" rtl="0" eaLnBrk="1" fontAlgn="t" latinLnBrk="0" hangingPunct="1">
                        <a:lnSpc>
                          <a:spcPct val="100000"/>
                        </a:lnSpc>
                        <a:spcBef>
                          <a:spcPts val="0"/>
                        </a:spcBef>
                        <a:spcAft>
                          <a:spcPts val="0"/>
                        </a:spcAft>
                        <a:buClrTx/>
                        <a:buSzTx/>
                        <a:buFontTx/>
                        <a:buNone/>
                        <a:tabLst/>
                        <a:defRPr/>
                      </a:pPr>
                      <a:r>
                        <a:rPr lang="fr-FR" sz="1200" b="0" i="0" u="none" strike="noStrike" dirty="0" smtClean="0">
                          <a:solidFill>
                            <a:srgbClr val="000000"/>
                          </a:solidFill>
                          <a:effectLst/>
                          <a:latin typeface="Arial"/>
                        </a:rPr>
                        <a:t>S5-182435</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t"/>
                      <a:r>
                        <a:rPr lang="fr-FR" sz="1200" b="0" i="0" u="none" strike="noStrike" dirty="0" smtClean="0">
                          <a:solidFill>
                            <a:srgbClr val="000000"/>
                          </a:solidFill>
                          <a:effectLst/>
                          <a:latin typeface="Arial"/>
                        </a:rPr>
                        <a:t>Nokia</a:t>
                      </a:r>
                      <a:endParaRPr lang="fr-FR" sz="12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10"/>
                  </a:ext>
                </a:extLst>
              </a:tr>
              <a:tr h="285008">
                <a:tc>
                  <a:txBody>
                    <a:bodyPr/>
                    <a:lstStyle/>
                    <a:p>
                      <a:pPr marL="0" algn="ctr" defTabSz="1219170" rtl="0" eaLnBrk="1" fontAlgn="t" latinLnBrk="0" hangingPunct="1"/>
                      <a:r>
                        <a:rPr lang="en-US" sz="1200" b="0" i="0" u="none" strike="noStrike" kern="1200" dirty="0" smtClean="0">
                          <a:solidFill>
                            <a:schemeClr val="tx1"/>
                          </a:solidFill>
                          <a:effectLst/>
                          <a:latin typeface="Arial"/>
                          <a:ea typeface="+mn-ea"/>
                          <a:cs typeface="+mn-cs"/>
                        </a:rPr>
                        <a:t> S5‑183336</a:t>
                      </a:r>
                      <a:endParaRPr lang="fr-FR" sz="12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defTabSz="1219170" rtl="0" eaLnBrk="1" fontAlgn="t" latinLnBrk="0" hangingPunct="1"/>
                      <a:r>
                        <a:rPr lang="en-US" sz="1200" b="0" i="0" u="none" strike="noStrike" kern="1200" dirty="0" smtClean="0">
                          <a:solidFill>
                            <a:schemeClr val="tx1"/>
                          </a:solidFill>
                          <a:effectLst/>
                          <a:latin typeface="Arial"/>
                          <a:ea typeface="+mn-ea"/>
                          <a:cs typeface="+mn-cs"/>
                        </a:rPr>
                        <a:t>CR R15 to TS 32422-f00 Add support for 5G Trace (triggering events in 5GC)</a:t>
                      </a:r>
                      <a:endParaRPr lang="en-US" sz="12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indent="0" algn="ctr" defTabSz="1219170" rtl="0" eaLnBrk="1" fontAlgn="t" latinLnBrk="0" hangingPunct="1">
                        <a:lnSpc>
                          <a:spcPct val="100000"/>
                        </a:lnSpc>
                        <a:spcBef>
                          <a:spcPts val="0"/>
                        </a:spcBef>
                        <a:spcAft>
                          <a:spcPts val="0"/>
                        </a:spcAft>
                        <a:buClrTx/>
                        <a:buSzTx/>
                        <a:buFontTx/>
                        <a:buNone/>
                        <a:tabLst/>
                        <a:defRPr/>
                      </a:pPr>
                      <a:r>
                        <a:rPr lang="fr-FR" sz="1200" b="0" i="0" u="none" strike="noStrike" dirty="0" smtClean="0">
                          <a:solidFill>
                            <a:srgbClr val="000000"/>
                          </a:solidFill>
                          <a:effectLst/>
                          <a:latin typeface="Arial"/>
                        </a:rPr>
                        <a:t>S5-182085</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t"/>
                      <a:r>
                        <a:rPr lang="fr-FR" sz="1200" b="0" i="0" u="none" strike="noStrike" dirty="0" smtClean="0">
                          <a:solidFill>
                            <a:srgbClr val="000000"/>
                          </a:solidFill>
                          <a:effectLst/>
                          <a:latin typeface="Arial"/>
                        </a:rPr>
                        <a:t>Nokia</a:t>
                      </a:r>
                      <a:endParaRPr lang="fr-FR" sz="12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11"/>
                  </a:ext>
                </a:extLst>
              </a:tr>
              <a:tr h="285008">
                <a:tc>
                  <a:txBody>
                    <a:bodyPr/>
                    <a:lstStyle/>
                    <a:p>
                      <a:pPr marL="0" algn="ctr" defTabSz="1219170" rtl="0" eaLnBrk="1" fontAlgn="t" latinLnBrk="0" hangingPunct="1"/>
                      <a:r>
                        <a:rPr lang="en-US" sz="1200" b="0" i="0" u="none" strike="noStrike" kern="1200" dirty="0" smtClean="0">
                          <a:solidFill>
                            <a:schemeClr val="tx1"/>
                          </a:solidFill>
                          <a:effectLst/>
                          <a:latin typeface="Arial"/>
                          <a:ea typeface="+mn-ea"/>
                          <a:cs typeface="+mn-cs"/>
                        </a:rPr>
                        <a:t> S5‑183340</a:t>
                      </a:r>
                      <a:endParaRPr lang="fr-FR" sz="12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defTabSz="1219170" rtl="0" eaLnBrk="1" fontAlgn="t" latinLnBrk="0" hangingPunct="1"/>
                      <a:r>
                        <a:rPr lang="en-US" sz="1200" b="0" i="0" u="none" strike="noStrike" kern="1200" dirty="0" smtClean="0">
                          <a:solidFill>
                            <a:schemeClr val="tx1"/>
                          </a:solidFill>
                          <a:effectLst/>
                          <a:latin typeface="Arial"/>
                          <a:ea typeface="+mn-ea"/>
                          <a:cs typeface="+mn-cs"/>
                        </a:rPr>
                        <a:t>CR R15 to TS 32422-f00 Add support for 5G Trace (5G NEs, interfaces and trace parameters)</a:t>
                      </a:r>
                      <a:endParaRPr lang="en-US" sz="12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indent="0" algn="ctr" defTabSz="1219170" rtl="0" eaLnBrk="1" fontAlgn="t" latinLnBrk="0" hangingPunct="1">
                        <a:lnSpc>
                          <a:spcPct val="100000"/>
                        </a:lnSpc>
                        <a:spcBef>
                          <a:spcPts val="0"/>
                        </a:spcBef>
                        <a:spcAft>
                          <a:spcPts val="0"/>
                        </a:spcAft>
                        <a:buClrTx/>
                        <a:buSzTx/>
                        <a:buFontTx/>
                        <a:buNone/>
                        <a:tabLst/>
                        <a:defRPr/>
                      </a:pPr>
                      <a:r>
                        <a:rPr lang="fr-FR" sz="1200" b="0" i="0" u="none" strike="noStrike" dirty="0" smtClean="0">
                          <a:solidFill>
                            <a:srgbClr val="000000"/>
                          </a:solidFill>
                          <a:effectLst/>
                          <a:latin typeface="Arial"/>
                        </a:rPr>
                        <a:t>S5-182436</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t"/>
                      <a:r>
                        <a:rPr lang="fr-FR" sz="1200" b="0" i="0" u="none" strike="noStrike" dirty="0" smtClean="0">
                          <a:solidFill>
                            <a:srgbClr val="000000"/>
                          </a:solidFill>
                          <a:effectLst/>
                          <a:latin typeface="Arial"/>
                        </a:rPr>
                        <a:t>Nokia</a:t>
                      </a:r>
                      <a:endParaRPr lang="fr-FR" sz="12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12"/>
                  </a:ext>
                </a:extLst>
              </a:tr>
            </a:tbl>
          </a:graphicData>
        </a:graphic>
      </p:graphicFrame>
    </p:spTree>
    <p:extLst>
      <p:ext uri="{BB962C8B-B14F-4D97-AF65-F5344CB8AC3E}">
        <p14:creationId xmlns:p14="http://schemas.microsoft.com/office/powerpoint/2010/main" val="4138325070"/>
      </p:ext>
    </p:extLst>
  </p:cSld>
  <p:clrMapOvr>
    <a:masterClrMapping/>
  </p:clrMapOvr>
  <p:transition spd="slow"/>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Rel-15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(7/10)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874885693"/>
              </p:ext>
            </p:extLst>
          </p:nvPr>
        </p:nvGraphicFramePr>
        <p:xfrm>
          <a:off x="95533" y="1237592"/>
          <a:ext cx="11959987" cy="5566652"/>
        </p:xfrm>
        <a:graphic>
          <a:graphicData uri="http://schemas.openxmlformats.org/drawingml/2006/table">
            <a:tbl>
              <a:tblPr/>
              <a:tblGrid>
                <a:gridCol w="1870092">
                  <a:extLst>
                    <a:ext uri="{9D8B030D-6E8A-4147-A177-3AD203B41FA5}">
                      <a16:colId xmlns:a16="http://schemas.microsoft.com/office/drawing/2014/main" xmlns="" val="20000"/>
                    </a:ext>
                  </a:extLst>
                </a:gridCol>
                <a:gridCol w="4093337">
                  <a:extLst>
                    <a:ext uri="{9D8B030D-6E8A-4147-A177-3AD203B41FA5}">
                      <a16:colId xmlns:a16="http://schemas.microsoft.com/office/drawing/2014/main" xmlns="" val="20001"/>
                    </a:ext>
                  </a:extLst>
                </a:gridCol>
                <a:gridCol w="3060809">
                  <a:extLst>
                    <a:ext uri="{9D8B030D-6E8A-4147-A177-3AD203B41FA5}">
                      <a16:colId xmlns:a16="http://schemas.microsoft.com/office/drawing/2014/main" xmlns="" val="20003"/>
                    </a:ext>
                  </a:extLst>
                </a:gridCol>
                <a:gridCol w="2935749">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Management and virtualization aspects of 5G networks</a:t>
                      </a:r>
                      <a:endParaRPr lang="en-US" sz="1800" b="1" i="1" kern="1200" dirty="0" smtClean="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NETSLICE-M5GNFV</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rPr>
                        <a:t>780039</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Intel</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50% -&gt;  75%</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SA#81 – Sept. 2018 (Previously SA#80 - June 2018</a:t>
                      </a: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a:t>
                      </a:r>
                      <a:endPar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a:t>
                      </a:r>
                      <a:r>
                        <a:rPr kumimoji="0" lang="fr-FR" sz="1600" b="1" i="0" u="none" strike="noStrike" kern="1200" cap="none" normalizeH="0" baseline="0" dirty="0" err="1" smtClean="0">
                          <a:ln>
                            <a:noFill/>
                          </a:ln>
                          <a:solidFill>
                            <a:schemeClr val="tx1"/>
                          </a:solidFill>
                          <a:effectLst/>
                          <a:latin typeface="Calibri" pitchFamily="34" charset="0"/>
                          <a:ea typeface="宋体" pitchFamily="2" charset="-122"/>
                          <a:cs typeface="Arial" charset="0"/>
                        </a:rPr>
                        <a:t>TSs</a:t>
                      </a:r>
                      <a:endPar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28.515, 28.516, 28.520, 28.521, 28.525, 28.527, 28.528</a:t>
                      </a:r>
                      <a:endPar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4297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discussed contributions related to:</a:t>
                      </a:r>
                    </a:p>
                    <a:p>
                      <a:pPr marL="342900" lvl="0" indent="-342900">
                        <a:buFont typeface="+mj-lt"/>
                        <a:buAutoNum type="alphaLcPeriod"/>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scope extension to TS 28.512, TS 28.513, TS 28.517, TS 28.518, TS 28.522, TS 28.5238, and TS 28.500, to cover RAN. The group agreed the CRs should make the following changes:</a:t>
                      </a:r>
                    </a:p>
                    <a:p>
                      <a:pPr marL="895335" lvl="1"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Change the WI code to Rel. 15 WI – NETSLICE-MNFV5G</a:t>
                      </a:r>
                    </a:p>
                    <a:p>
                      <a:pPr marL="895335" lvl="1"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Change the category to B</a:t>
                      </a:r>
                    </a:p>
                    <a:p>
                      <a:pPr marL="342900" lvl="0" indent="-342900">
                        <a:buFont typeface="+mj-lt"/>
                        <a:buAutoNum type="alphaLcPeriod"/>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also agreed that CRs S5-182211, S5-182212, S5-182214, S5-182215, S5-182216, and S5-182217 that were agreed in the last meeting but not yet agreed at the SA plenary meeting should change the WI code to Rel. 15 WI – NETSLICE-MNFV5G, and the category to B.</a:t>
                      </a:r>
                    </a:p>
                    <a:p>
                      <a:pPr marL="342900" lvl="0" indent="-342900">
                        <a:buFont typeface="+mj-lt"/>
                        <a:buAutoNum type="alphaLcPeriod"/>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Use cases and requirements related to adding VNFFG to a NS instance, and updating VNFFG to a NS instance. </a:t>
                      </a:r>
                    </a:p>
                    <a:p>
                      <a:pPr marL="342900" lvl="0" indent="-342900">
                        <a:buFont typeface="+mj-lt"/>
                        <a:buAutoNum type="alphaLcPeriod"/>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Procedures of adding a VNFFG to a NS instance, and adding/deleting/modifying a NFP at a VNFFG instance. These procedures identifying gaps in the VNFFG update and addition operations in ETSI GS NFV IFA 013.</a:t>
                      </a:r>
                    </a:p>
                    <a:p>
                      <a:pPr marL="342900" lvl="0" indent="-342900">
                        <a:buFont typeface="+mj-lt"/>
                        <a:buAutoNum type="alphaLcPeriod"/>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Rel-15 CR 28.500 Update architecture for 5G network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7"/>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gridSpan="3">
                  <a:txBody>
                    <a:bodyPr/>
                    <a:lstStyle/>
                    <a:p>
                      <a:pPr marL="0" marR="0" indent="0" algn="l" defTabSz="1219170" rtl="0" eaLnBrk="1" fontAlgn="auto" latinLnBrk="0" hangingPunct="1">
                        <a:lnSpc>
                          <a:spcPct val="100000"/>
                        </a:lnSpc>
                        <a:spcBef>
                          <a:spcPts val="0"/>
                        </a:spcBef>
                        <a:spcAft>
                          <a:spcPts val="0"/>
                        </a:spcAft>
                        <a:buClrTx/>
                        <a:buSzTx/>
                        <a:buFontTx/>
                        <a:buNone/>
                        <a:tabLst/>
                        <a:defRPr/>
                      </a:pPr>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CRs (see next slide).</a:t>
                      </a:r>
                    </a:p>
                    <a:p>
                      <a:pPr marL="0" marR="0" indent="0" algn="l" defTabSz="1219170" rtl="0" eaLnBrk="1" fontAlgn="auto" latinLnBrk="0" hangingPunct="1">
                        <a:lnSpc>
                          <a:spcPct val="100000"/>
                        </a:lnSpc>
                        <a:spcBef>
                          <a:spcPts val="0"/>
                        </a:spcBef>
                        <a:spcAft>
                          <a:spcPts val="0"/>
                        </a:spcAft>
                        <a:buClrTx/>
                        <a:buSzTx/>
                        <a:buFontTx/>
                        <a:buNone/>
                        <a:tabLst/>
                        <a:defRPr/>
                      </a:pPr>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Exception sheet. Draft CR S5-183623 (Update 5G Architecture).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xmlns="" val="10006"/>
                  </a:ext>
                </a:extLst>
              </a:tr>
            </a:tbl>
          </a:graphicData>
        </a:graphic>
      </p:graphicFrame>
    </p:spTree>
    <p:extLst>
      <p:ext uri="{BB962C8B-B14F-4D97-AF65-F5344CB8AC3E}">
        <p14:creationId xmlns:p14="http://schemas.microsoft.com/office/powerpoint/2010/main" val="2767314453"/>
      </p:ext>
    </p:extLst>
  </p:cSld>
  <p:clrMapOvr>
    <a:masterClrMapping/>
  </p:clrMapOvr>
  <p:transition spd="slow"/>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260349"/>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Management and virtualization aspects of 5G networks</a:t>
            </a:r>
          </a:p>
          <a:p>
            <a:pPr algn="ctr">
              <a:defRPr/>
            </a:pPr>
            <a:r>
              <a:rPr lang="en-US" altLang="zh-CN" sz="2800" kern="0" dirty="0" smtClean="0">
                <a:solidFill>
                  <a:srgbClr val="FF0000"/>
                </a:solidFill>
                <a:latin typeface="Calibri"/>
                <a:cs typeface="+mj-cs"/>
              </a:rPr>
              <a:t>CRs for approval by SA5 closing plenary (1/2)</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8611081"/>
              </p:ext>
            </p:extLst>
          </p:nvPr>
        </p:nvGraphicFramePr>
        <p:xfrm>
          <a:off x="450373" y="1778847"/>
          <a:ext cx="10972802" cy="4065734"/>
        </p:xfrm>
        <a:graphic>
          <a:graphicData uri="http://schemas.openxmlformats.org/drawingml/2006/table">
            <a:tbl>
              <a:tblPr/>
              <a:tblGrid>
                <a:gridCol w="2198356">
                  <a:extLst>
                    <a:ext uri="{9D8B030D-6E8A-4147-A177-3AD203B41FA5}">
                      <a16:colId xmlns:a16="http://schemas.microsoft.com/office/drawing/2014/main" xmlns="" val="20000"/>
                    </a:ext>
                  </a:extLst>
                </a:gridCol>
                <a:gridCol w="6982691">
                  <a:extLst>
                    <a:ext uri="{9D8B030D-6E8A-4147-A177-3AD203B41FA5}">
                      <a16:colId xmlns:a16="http://schemas.microsoft.com/office/drawing/2014/main" xmlns="" val="20001"/>
                    </a:ext>
                  </a:extLst>
                </a:gridCol>
                <a:gridCol w="1791755">
                  <a:extLst>
                    <a:ext uri="{9D8B030D-6E8A-4147-A177-3AD203B41FA5}">
                      <a16:colId xmlns:a16="http://schemas.microsoft.com/office/drawing/2014/main" xmlns="" val="20002"/>
                    </a:ext>
                  </a:extLst>
                </a:gridCol>
              </a:tblGrid>
              <a:tr h="645638">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285008">
                <a:tc>
                  <a:txBody>
                    <a:bodyPr/>
                    <a:lstStyle/>
                    <a:p>
                      <a:pPr algn="ctr" fontAlgn="t"/>
                      <a:r>
                        <a:rPr lang="fr-FR" sz="1400" b="0" i="0" u="none" strike="noStrike" kern="1200" dirty="0" smtClean="0">
                          <a:solidFill>
                            <a:srgbClr val="000000"/>
                          </a:solidFill>
                          <a:effectLst/>
                          <a:latin typeface="Arial"/>
                          <a:ea typeface="+mn-ea"/>
                          <a:cs typeface="+mn-cs"/>
                        </a:rPr>
                        <a:t>S5‑183511</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fr-FR" sz="1400" b="0" i="0" u="none" strike="noStrike" kern="1200" dirty="0" smtClean="0">
                          <a:solidFill>
                            <a:srgbClr val="000000"/>
                          </a:solidFill>
                          <a:effectLst/>
                          <a:latin typeface="Arial"/>
                          <a:ea typeface="+mn-ea"/>
                          <a:cs typeface="+mn-cs"/>
                        </a:rPr>
                        <a:t>Scope extension  to </a:t>
                      </a:r>
                      <a:r>
                        <a:rPr lang="fr-FR" sz="1400" b="0" i="0" u="none" strike="noStrike" kern="1200" dirty="0" err="1" smtClean="0">
                          <a:solidFill>
                            <a:srgbClr val="000000"/>
                          </a:solidFill>
                          <a:effectLst/>
                          <a:latin typeface="Arial"/>
                          <a:ea typeface="+mn-ea"/>
                          <a:cs typeface="+mn-cs"/>
                        </a:rPr>
                        <a:t>cover</a:t>
                      </a:r>
                      <a:r>
                        <a:rPr lang="fr-FR" sz="1400" b="0" i="0" u="none" strike="noStrike" kern="1200" dirty="0" smtClean="0">
                          <a:solidFill>
                            <a:srgbClr val="000000"/>
                          </a:solidFill>
                          <a:effectLst/>
                          <a:latin typeface="Arial"/>
                          <a:ea typeface="+mn-ea"/>
                          <a:cs typeface="+mn-cs"/>
                        </a:rPr>
                        <a:t> RAN</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fr-FR" sz="1400" b="0" i="0" u="none" strike="noStrike" dirty="0" smtClean="0">
                          <a:solidFill>
                            <a:srgbClr val="000000"/>
                          </a:solidFill>
                          <a:effectLst/>
                          <a:latin typeface="Arial"/>
                        </a:rPr>
                        <a:t>Intel</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285008">
                <a:tc>
                  <a:txBody>
                    <a:bodyPr/>
                    <a:lstStyle/>
                    <a:p>
                      <a:pPr algn="ctr" fontAlgn="t"/>
                      <a:r>
                        <a:rPr lang="fr-FR" sz="1400" b="0" i="0" u="none" strike="noStrike" dirty="0" smtClean="0">
                          <a:solidFill>
                            <a:srgbClr val="000000"/>
                          </a:solidFill>
                          <a:effectLst/>
                          <a:latin typeface="Arial"/>
                        </a:rPr>
                        <a:t>S5‑183512</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fr-FR" sz="1400" b="0" i="0" u="none" strike="noStrike" kern="1200" dirty="0" smtClean="0">
                          <a:solidFill>
                            <a:srgbClr val="000000"/>
                          </a:solidFill>
                          <a:effectLst/>
                          <a:latin typeface="Arial"/>
                          <a:ea typeface="+mn-ea"/>
                          <a:cs typeface="+mn-cs"/>
                        </a:rPr>
                        <a:t>Scope extension  to </a:t>
                      </a:r>
                      <a:r>
                        <a:rPr lang="fr-FR" sz="1400" b="0" i="0" u="none" strike="noStrike" kern="1200" dirty="0" err="1" smtClean="0">
                          <a:solidFill>
                            <a:srgbClr val="000000"/>
                          </a:solidFill>
                          <a:effectLst/>
                          <a:latin typeface="Arial"/>
                          <a:ea typeface="+mn-ea"/>
                          <a:cs typeface="+mn-cs"/>
                        </a:rPr>
                        <a:t>cover</a:t>
                      </a:r>
                      <a:r>
                        <a:rPr lang="fr-FR" sz="1400" b="0" i="0" u="none" strike="noStrike" kern="1200" dirty="0" smtClean="0">
                          <a:solidFill>
                            <a:srgbClr val="000000"/>
                          </a:solidFill>
                          <a:effectLst/>
                          <a:latin typeface="Arial"/>
                          <a:ea typeface="+mn-ea"/>
                          <a:cs typeface="+mn-cs"/>
                        </a:rPr>
                        <a:t> RAN</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fr-FR" sz="1400" b="0" i="0" u="none" strike="noStrike" dirty="0" smtClean="0">
                          <a:solidFill>
                            <a:srgbClr val="000000"/>
                          </a:solidFill>
                          <a:effectLst/>
                          <a:latin typeface="Arial"/>
                        </a:rPr>
                        <a:t>Intel</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285008">
                <a:tc>
                  <a:txBody>
                    <a:bodyPr/>
                    <a:lstStyle/>
                    <a:p>
                      <a:pPr algn="ctr" fontAlgn="t"/>
                      <a:r>
                        <a:rPr lang="fr-FR" sz="1400" b="0" i="0" u="none" strike="noStrike" dirty="0" smtClean="0">
                          <a:solidFill>
                            <a:srgbClr val="000000"/>
                          </a:solidFill>
                          <a:effectLst/>
                          <a:latin typeface="Arial"/>
                        </a:rPr>
                        <a:t>S5‑183513</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fr-FR" sz="1400" b="0" i="0" u="none" strike="noStrike" kern="1200" dirty="0" smtClean="0">
                          <a:solidFill>
                            <a:srgbClr val="000000"/>
                          </a:solidFill>
                          <a:effectLst/>
                          <a:latin typeface="Arial"/>
                          <a:ea typeface="+mn-ea"/>
                          <a:cs typeface="+mn-cs"/>
                        </a:rPr>
                        <a:t>Scope extension  to </a:t>
                      </a:r>
                      <a:r>
                        <a:rPr lang="fr-FR" sz="1400" b="0" i="0" u="none" strike="noStrike" kern="1200" dirty="0" err="1" smtClean="0">
                          <a:solidFill>
                            <a:srgbClr val="000000"/>
                          </a:solidFill>
                          <a:effectLst/>
                          <a:latin typeface="Arial"/>
                          <a:ea typeface="+mn-ea"/>
                          <a:cs typeface="+mn-cs"/>
                        </a:rPr>
                        <a:t>cover</a:t>
                      </a:r>
                      <a:r>
                        <a:rPr lang="fr-FR" sz="1400" b="0" i="0" u="none" strike="noStrike" kern="1200" dirty="0" smtClean="0">
                          <a:solidFill>
                            <a:srgbClr val="000000"/>
                          </a:solidFill>
                          <a:effectLst/>
                          <a:latin typeface="Arial"/>
                          <a:ea typeface="+mn-ea"/>
                          <a:cs typeface="+mn-cs"/>
                        </a:rPr>
                        <a:t> RAN</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fr-FR" sz="1400" b="0" i="0" u="none" strike="noStrike" dirty="0" smtClean="0">
                          <a:solidFill>
                            <a:srgbClr val="000000"/>
                          </a:solidFill>
                          <a:effectLst/>
                          <a:latin typeface="Arial"/>
                        </a:rPr>
                        <a:t>Intel</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285008">
                <a:tc>
                  <a:txBody>
                    <a:bodyPr/>
                    <a:lstStyle/>
                    <a:p>
                      <a:pPr algn="ctr" fontAlgn="t"/>
                      <a:r>
                        <a:rPr lang="fr-FR" sz="1400" b="0" i="0" u="none" strike="noStrike" dirty="0" smtClean="0">
                          <a:solidFill>
                            <a:srgbClr val="000000"/>
                          </a:solidFill>
                          <a:effectLst/>
                          <a:latin typeface="Arial"/>
                        </a:rPr>
                        <a:t>S5‑183514</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fr-FR" sz="1400" b="0" i="0" u="none" strike="noStrike" kern="1200" dirty="0" smtClean="0">
                          <a:solidFill>
                            <a:srgbClr val="000000"/>
                          </a:solidFill>
                          <a:effectLst/>
                          <a:latin typeface="Arial"/>
                          <a:ea typeface="+mn-ea"/>
                          <a:cs typeface="+mn-cs"/>
                        </a:rPr>
                        <a:t>Scope extension  to </a:t>
                      </a:r>
                      <a:r>
                        <a:rPr lang="fr-FR" sz="1400" b="0" i="0" u="none" strike="noStrike" kern="1200" dirty="0" err="1" smtClean="0">
                          <a:solidFill>
                            <a:srgbClr val="000000"/>
                          </a:solidFill>
                          <a:effectLst/>
                          <a:latin typeface="Arial"/>
                          <a:ea typeface="+mn-ea"/>
                          <a:cs typeface="+mn-cs"/>
                        </a:rPr>
                        <a:t>cover</a:t>
                      </a:r>
                      <a:r>
                        <a:rPr lang="fr-FR" sz="1400" b="0" i="0" u="none" strike="noStrike" kern="1200" dirty="0" smtClean="0">
                          <a:solidFill>
                            <a:srgbClr val="000000"/>
                          </a:solidFill>
                          <a:effectLst/>
                          <a:latin typeface="Arial"/>
                          <a:ea typeface="+mn-ea"/>
                          <a:cs typeface="+mn-cs"/>
                        </a:rPr>
                        <a:t> RAN</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fr-FR" sz="1400" b="0" i="0" u="none" strike="noStrike" dirty="0" smtClean="0">
                          <a:solidFill>
                            <a:srgbClr val="000000"/>
                          </a:solidFill>
                          <a:effectLst/>
                          <a:latin typeface="Arial"/>
                        </a:rPr>
                        <a:t>Intel</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285008">
                <a:tc>
                  <a:txBody>
                    <a:bodyPr/>
                    <a:lstStyle/>
                    <a:p>
                      <a:pPr algn="ctr" fontAlgn="t"/>
                      <a:r>
                        <a:rPr lang="fr-FR" sz="1400" b="0" i="0" u="none" strike="noStrike" dirty="0" smtClean="0">
                          <a:solidFill>
                            <a:srgbClr val="000000"/>
                          </a:solidFill>
                          <a:effectLst/>
                          <a:latin typeface="Arial"/>
                        </a:rPr>
                        <a:t>S5‑183515</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fr-FR" sz="1400" b="0" i="0" u="none" strike="noStrike" kern="1200" dirty="0" smtClean="0">
                          <a:solidFill>
                            <a:srgbClr val="000000"/>
                          </a:solidFill>
                          <a:effectLst/>
                          <a:latin typeface="Arial"/>
                          <a:ea typeface="+mn-ea"/>
                          <a:cs typeface="+mn-cs"/>
                        </a:rPr>
                        <a:t>Scope extension  to </a:t>
                      </a:r>
                      <a:r>
                        <a:rPr lang="fr-FR" sz="1400" b="0" i="0" u="none" strike="noStrike" kern="1200" dirty="0" err="1" smtClean="0">
                          <a:solidFill>
                            <a:srgbClr val="000000"/>
                          </a:solidFill>
                          <a:effectLst/>
                          <a:latin typeface="Arial"/>
                          <a:ea typeface="+mn-ea"/>
                          <a:cs typeface="+mn-cs"/>
                        </a:rPr>
                        <a:t>cover</a:t>
                      </a:r>
                      <a:r>
                        <a:rPr lang="fr-FR" sz="1400" b="0" i="0" u="none" strike="noStrike" kern="1200" dirty="0" smtClean="0">
                          <a:solidFill>
                            <a:srgbClr val="000000"/>
                          </a:solidFill>
                          <a:effectLst/>
                          <a:latin typeface="Arial"/>
                          <a:ea typeface="+mn-ea"/>
                          <a:cs typeface="+mn-cs"/>
                        </a:rPr>
                        <a:t> RAN</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fr-FR" sz="1400" b="0" i="0" u="none" strike="noStrike" dirty="0" smtClean="0">
                          <a:solidFill>
                            <a:srgbClr val="000000"/>
                          </a:solidFill>
                          <a:effectLst/>
                          <a:latin typeface="Arial"/>
                        </a:rPr>
                        <a:t>Intel</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r h="285008">
                <a:tc>
                  <a:txBody>
                    <a:bodyPr/>
                    <a:lstStyle/>
                    <a:p>
                      <a:pPr algn="ctr" fontAlgn="t"/>
                      <a:r>
                        <a:rPr lang="fr-FR" sz="1400" b="0" i="0" u="none" strike="noStrike" dirty="0" smtClean="0">
                          <a:solidFill>
                            <a:srgbClr val="000000"/>
                          </a:solidFill>
                          <a:effectLst/>
                          <a:latin typeface="Arial"/>
                        </a:rPr>
                        <a:t>S5‑183516</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fr-FR" sz="1400" b="0" i="0" u="none" strike="noStrike" kern="1200" dirty="0" smtClean="0">
                          <a:solidFill>
                            <a:srgbClr val="000000"/>
                          </a:solidFill>
                          <a:effectLst/>
                          <a:latin typeface="Arial"/>
                          <a:ea typeface="+mn-ea"/>
                          <a:cs typeface="+mn-cs"/>
                        </a:rPr>
                        <a:t>Scope extension  to </a:t>
                      </a:r>
                      <a:r>
                        <a:rPr lang="fr-FR" sz="1400" b="0" i="0" u="none" strike="noStrike" kern="1200" dirty="0" err="1" smtClean="0">
                          <a:solidFill>
                            <a:srgbClr val="000000"/>
                          </a:solidFill>
                          <a:effectLst/>
                          <a:latin typeface="Arial"/>
                          <a:ea typeface="+mn-ea"/>
                          <a:cs typeface="+mn-cs"/>
                        </a:rPr>
                        <a:t>cover</a:t>
                      </a:r>
                      <a:r>
                        <a:rPr lang="fr-FR" sz="1400" b="0" i="0" u="none" strike="noStrike" kern="1200" dirty="0" smtClean="0">
                          <a:solidFill>
                            <a:srgbClr val="000000"/>
                          </a:solidFill>
                          <a:effectLst/>
                          <a:latin typeface="Arial"/>
                          <a:ea typeface="+mn-ea"/>
                          <a:cs typeface="+mn-cs"/>
                        </a:rPr>
                        <a:t> RAN</a:t>
                      </a:r>
                      <a:endParaRPr lang="fr-FR" sz="1400" b="1" i="0" u="none" strike="noStrike" dirty="0">
                        <a:solidFill>
                          <a:srgbClr val="FF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fr-FR" sz="1400" b="0" i="0" u="none" strike="noStrike" dirty="0" smtClean="0">
                          <a:solidFill>
                            <a:srgbClr val="000000"/>
                          </a:solidFill>
                          <a:effectLst/>
                          <a:latin typeface="Arial"/>
                        </a:rPr>
                        <a:t>Intel</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6"/>
                  </a:ext>
                </a:extLst>
              </a:tr>
              <a:tr h="285008">
                <a:tc>
                  <a:txBody>
                    <a:bodyPr/>
                    <a:lstStyle/>
                    <a:p>
                      <a:pPr algn="ctr" fontAlgn="t"/>
                      <a:r>
                        <a:rPr lang="fr-FR" sz="1400" b="0" i="0" u="none" strike="noStrike" kern="1200" dirty="0" smtClean="0">
                          <a:solidFill>
                            <a:srgbClr val="000000"/>
                          </a:solidFill>
                          <a:effectLst/>
                          <a:latin typeface="Arial"/>
                          <a:ea typeface="+mn-ea"/>
                          <a:cs typeface="+mn-cs"/>
                        </a:rPr>
                        <a:t>S5‑183517</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fr-FR" sz="1400" b="0" i="0" u="none" strike="noStrike" kern="1200" dirty="0" smtClean="0">
                          <a:solidFill>
                            <a:srgbClr val="000000"/>
                          </a:solidFill>
                          <a:effectLst/>
                          <a:latin typeface="Arial"/>
                          <a:ea typeface="+mn-ea"/>
                          <a:cs typeface="+mn-cs"/>
                        </a:rPr>
                        <a:t>Scope extension  to </a:t>
                      </a:r>
                      <a:r>
                        <a:rPr lang="fr-FR" sz="1400" b="0" i="0" u="none" strike="noStrike" kern="1200" dirty="0" err="1" smtClean="0">
                          <a:solidFill>
                            <a:srgbClr val="000000"/>
                          </a:solidFill>
                          <a:effectLst/>
                          <a:latin typeface="Arial"/>
                          <a:ea typeface="+mn-ea"/>
                          <a:cs typeface="+mn-cs"/>
                        </a:rPr>
                        <a:t>cover</a:t>
                      </a:r>
                      <a:r>
                        <a:rPr lang="fr-FR" sz="1400" b="0" i="0" u="none" strike="noStrike" kern="1200" dirty="0" smtClean="0">
                          <a:solidFill>
                            <a:srgbClr val="000000"/>
                          </a:solidFill>
                          <a:effectLst/>
                          <a:latin typeface="Arial"/>
                          <a:ea typeface="+mn-ea"/>
                          <a:cs typeface="+mn-cs"/>
                        </a:rPr>
                        <a:t> RAN</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fr-FR" sz="1400" b="0" i="0" u="none" strike="noStrike" dirty="0" smtClean="0">
                          <a:solidFill>
                            <a:srgbClr val="000000"/>
                          </a:solidFill>
                          <a:effectLst/>
                          <a:latin typeface="Arial"/>
                        </a:rPr>
                        <a:t>Intel</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7"/>
                  </a:ext>
                </a:extLst>
              </a:tr>
              <a:tr h="285008">
                <a:tc>
                  <a:txBody>
                    <a:bodyPr/>
                    <a:lstStyle/>
                    <a:p>
                      <a:pPr algn="ctr" fontAlgn="t"/>
                      <a:r>
                        <a:rPr lang="fr-FR" sz="1400" b="0" i="0" u="none" strike="noStrike" dirty="0" smtClean="0">
                          <a:solidFill>
                            <a:srgbClr val="000000"/>
                          </a:solidFill>
                          <a:effectLst/>
                          <a:latin typeface="Arial"/>
                        </a:rPr>
                        <a:t>S5‑183518</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fr-FR" sz="1400" b="0" i="0" u="none" strike="noStrike" kern="1200" dirty="0" smtClean="0">
                          <a:solidFill>
                            <a:srgbClr val="000000"/>
                          </a:solidFill>
                          <a:effectLst/>
                          <a:latin typeface="Arial"/>
                          <a:ea typeface="+mn-ea"/>
                          <a:cs typeface="+mn-cs"/>
                        </a:rPr>
                        <a:t>Scope extension  to </a:t>
                      </a:r>
                      <a:r>
                        <a:rPr lang="fr-FR" sz="1400" b="0" i="0" u="none" strike="noStrike" kern="1200" dirty="0" err="1" smtClean="0">
                          <a:solidFill>
                            <a:srgbClr val="000000"/>
                          </a:solidFill>
                          <a:effectLst/>
                          <a:latin typeface="Arial"/>
                          <a:ea typeface="+mn-ea"/>
                          <a:cs typeface="+mn-cs"/>
                        </a:rPr>
                        <a:t>cover</a:t>
                      </a:r>
                      <a:r>
                        <a:rPr lang="fr-FR" sz="1400" b="0" i="0" u="none" strike="noStrike" kern="1200" dirty="0" smtClean="0">
                          <a:solidFill>
                            <a:srgbClr val="000000"/>
                          </a:solidFill>
                          <a:effectLst/>
                          <a:latin typeface="Arial"/>
                          <a:ea typeface="+mn-ea"/>
                          <a:cs typeface="+mn-cs"/>
                        </a:rPr>
                        <a:t> RAN</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fr-FR" sz="1400" b="0" i="0" u="none" strike="noStrike" dirty="0" smtClean="0">
                          <a:solidFill>
                            <a:srgbClr val="000000"/>
                          </a:solidFill>
                          <a:effectLst/>
                          <a:latin typeface="Arial"/>
                        </a:rPr>
                        <a:t>Intel</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8"/>
                  </a:ext>
                </a:extLst>
              </a:tr>
              <a:tr h="285008">
                <a:tc>
                  <a:txBody>
                    <a:bodyPr/>
                    <a:lstStyle/>
                    <a:p>
                      <a:pPr algn="ctr" fontAlgn="t"/>
                      <a:r>
                        <a:rPr lang="fr-FR" sz="1400" b="0" i="0" u="none" strike="noStrike" dirty="0" smtClean="0">
                          <a:solidFill>
                            <a:srgbClr val="000000"/>
                          </a:solidFill>
                          <a:effectLst/>
                          <a:latin typeface="Arial"/>
                        </a:rPr>
                        <a:t>S5‑183519</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fr-FR" sz="1400" b="0" i="0" u="none" strike="noStrike" kern="1200" dirty="0" smtClean="0">
                          <a:solidFill>
                            <a:srgbClr val="000000"/>
                          </a:solidFill>
                          <a:effectLst/>
                          <a:latin typeface="Arial"/>
                          <a:ea typeface="+mn-ea"/>
                          <a:cs typeface="+mn-cs"/>
                        </a:rPr>
                        <a:t>Scope extension  to </a:t>
                      </a:r>
                      <a:r>
                        <a:rPr lang="fr-FR" sz="1400" b="0" i="0" u="none" strike="noStrike" kern="1200" dirty="0" err="1" smtClean="0">
                          <a:solidFill>
                            <a:srgbClr val="000000"/>
                          </a:solidFill>
                          <a:effectLst/>
                          <a:latin typeface="Arial"/>
                          <a:ea typeface="+mn-ea"/>
                          <a:cs typeface="+mn-cs"/>
                        </a:rPr>
                        <a:t>cover</a:t>
                      </a:r>
                      <a:r>
                        <a:rPr lang="fr-FR" sz="1400" b="0" i="0" u="none" strike="noStrike" kern="1200" dirty="0" smtClean="0">
                          <a:solidFill>
                            <a:srgbClr val="000000"/>
                          </a:solidFill>
                          <a:effectLst/>
                          <a:latin typeface="Arial"/>
                          <a:ea typeface="+mn-ea"/>
                          <a:cs typeface="+mn-cs"/>
                        </a:rPr>
                        <a:t> RAN</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fr-FR" sz="1400" b="0" i="0" u="none" strike="noStrike" dirty="0" smtClean="0">
                          <a:solidFill>
                            <a:srgbClr val="000000"/>
                          </a:solidFill>
                          <a:effectLst/>
                          <a:latin typeface="Arial"/>
                        </a:rPr>
                        <a:t>Intel</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9"/>
                  </a:ext>
                </a:extLst>
              </a:tr>
              <a:tr h="285008">
                <a:tc>
                  <a:txBody>
                    <a:bodyPr/>
                    <a:lstStyle/>
                    <a:p>
                      <a:pPr algn="ctr" fontAlgn="t"/>
                      <a:r>
                        <a:rPr lang="fr-FR" sz="1400" b="0" i="0" u="none" strike="noStrike" dirty="0" smtClean="0">
                          <a:solidFill>
                            <a:srgbClr val="000000"/>
                          </a:solidFill>
                          <a:effectLst/>
                          <a:latin typeface="Arial"/>
                        </a:rPr>
                        <a:t>S5‑183520</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fr-FR" sz="1400" b="0" i="0" u="none" strike="noStrike" kern="1200" dirty="0" smtClean="0">
                          <a:solidFill>
                            <a:srgbClr val="000000"/>
                          </a:solidFill>
                          <a:effectLst/>
                          <a:latin typeface="Arial"/>
                          <a:ea typeface="+mn-ea"/>
                          <a:cs typeface="+mn-cs"/>
                        </a:rPr>
                        <a:t>Scope extension  to </a:t>
                      </a:r>
                      <a:r>
                        <a:rPr lang="fr-FR" sz="1400" b="0" i="0" u="none" strike="noStrike" kern="1200" dirty="0" err="1" smtClean="0">
                          <a:solidFill>
                            <a:srgbClr val="000000"/>
                          </a:solidFill>
                          <a:effectLst/>
                          <a:latin typeface="Arial"/>
                          <a:ea typeface="+mn-ea"/>
                          <a:cs typeface="+mn-cs"/>
                        </a:rPr>
                        <a:t>cover</a:t>
                      </a:r>
                      <a:r>
                        <a:rPr lang="fr-FR" sz="1400" b="0" i="0" u="none" strike="noStrike" kern="1200" dirty="0" smtClean="0">
                          <a:solidFill>
                            <a:srgbClr val="000000"/>
                          </a:solidFill>
                          <a:effectLst/>
                          <a:latin typeface="Arial"/>
                          <a:ea typeface="+mn-ea"/>
                          <a:cs typeface="+mn-cs"/>
                        </a:rPr>
                        <a:t> RAN</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fr-FR" sz="1400" b="0" i="0" u="none" strike="noStrike" dirty="0" smtClean="0">
                          <a:solidFill>
                            <a:srgbClr val="000000"/>
                          </a:solidFill>
                          <a:effectLst/>
                          <a:latin typeface="Arial"/>
                        </a:rPr>
                        <a:t>Intel</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10"/>
                  </a:ext>
                </a:extLst>
              </a:tr>
              <a:tr h="285008">
                <a:tc>
                  <a:txBody>
                    <a:bodyPr/>
                    <a:lstStyle/>
                    <a:p>
                      <a:pPr algn="ctr" fontAlgn="t"/>
                      <a:r>
                        <a:rPr lang="fr-FR" sz="1400" b="0" i="0" u="none" strike="noStrike" dirty="0" smtClean="0">
                          <a:solidFill>
                            <a:srgbClr val="000000"/>
                          </a:solidFill>
                          <a:effectLst/>
                          <a:latin typeface="Arial"/>
                        </a:rPr>
                        <a:t>S5‑183521</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fr-FR" sz="1400" b="0" i="0" u="none" strike="noStrike" kern="1200" dirty="0" smtClean="0">
                          <a:solidFill>
                            <a:srgbClr val="000000"/>
                          </a:solidFill>
                          <a:effectLst/>
                          <a:latin typeface="Arial"/>
                          <a:ea typeface="+mn-ea"/>
                          <a:cs typeface="+mn-cs"/>
                        </a:rPr>
                        <a:t>Scope extension  to </a:t>
                      </a:r>
                      <a:r>
                        <a:rPr lang="fr-FR" sz="1400" b="0" i="0" u="none" strike="noStrike" kern="1200" dirty="0" err="1" smtClean="0">
                          <a:solidFill>
                            <a:srgbClr val="000000"/>
                          </a:solidFill>
                          <a:effectLst/>
                          <a:latin typeface="Arial"/>
                          <a:ea typeface="+mn-ea"/>
                          <a:cs typeface="+mn-cs"/>
                        </a:rPr>
                        <a:t>cover</a:t>
                      </a:r>
                      <a:r>
                        <a:rPr lang="fr-FR" sz="1400" b="0" i="0" u="none" strike="noStrike" kern="1200" dirty="0" smtClean="0">
                          <a:solidFill>
                            <a:srgbClr val="000000"/>
                          </a:solidFill>
                          <a:effectLst/>
                          <a:latin typeface="Arial"/>
                          <a:ea typeface="+mn-ea"/>
                          <a:cs typeface="+mn-cs"/>
                        </a:rPr>
                        <a:t> RAN</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fr-FR" sz="1400" b="0" i="0" u="none" strike="noStrike" dirty="0" smtClean="0">
                          <a:solidFill>
                            <a:srgbClr val="000000"/>
                          </a:solidFill>
                          <a:effectLst/>
                          <a:latin typeface="Arial"/>
                        </a:rPr>
                        <a:t>Intel</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11"/>
                  </a:ext>
                </a:extLst>
              </a:tr>
              <a:tr h="285008">
                <a:tc>
                  <a:txBody>
                    <a:bodyPr/>
                    <a:lstStyle/>
                    <a:p>
                      <a:pPr algn="ctr" fontAlgn="t"/>
                      <a:r>
                        <a:rPr lang="fr-FR" sz="1400" b="0" i="0" u="none" strike="noStrike" dirty="0" smtClean="0">
                          <a:solidFill>
                            <a:srgbClr val="000000"/>
                          </a:solidFill>
                          <a:effectLst/>
                          <a:latin typeface="Arial"/>
                        </a:rPr>
                        <a:t>S5‑183522</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fr-FR" sz="1400" b="0" i="0" u="none" strike="noStrike" kern="1200" dirty="0" smtClean="0">
                          <a:solidFill>
                            <a:srgbClr val="000000"/>
                          </a:solidFill>
                          <a:effectLst/>
                          <a:latin typeface="Arial"/>
                          <a:ea typeface="+mn-ea"/>
                          <a:cs typeface="+mn-cs"/>
                        </a:rPr>
                        <a:t>Scope extension  to </a:t>
                      </a:r>
                      <a:r>
                        <a:rPr lang="fr-FR" sz="1400" b="0" i="0" u="none" strike="noStrike" kern="1200" dirty="0" err="1" smtClean="0">
                          <a:solidFill>
                            <a:srgbClr val="000000"/>
                          </a:solidFill>
                          <a:effectLst/>
                          <a:latin typeface="Arial"/>
                          <a:ea typeface="+mn-ea"/>
                          <a:cs typeface="+mn-cs"/>
                        </a:rPr>
                        <a:t>cover</a:t>
                      </a:r>
                      <a:r>
                        <a:rPr lang="fr-FR" sz="1400" b="0" i="0" u="none" strike="noStrike" kern="1200" dirty="0" smtClean="0">
                          <a:solidFill>
                            <a:srgbClr val="000000"/>
                          </a:solidFill>
                          <a:effectLst/>
                          <a:latin typeface="Arial"/>
                          <a:ea typeface="+mn-ea"/>
                          <a:cs typeface="+mn-cs"/>
                        </a:rPr>
                        <a:t> RAN</a:t>
                      </a:r>
                      <a:endParaRPr lang="fr-FR" sz="1400" b="1" i="0" u="none" strike="noStrike" dirty="0">
                        <a:solidFill>
                          <a:srgbClr val="FF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fr-FR" sz="1400" b="0" i="0" u="none" strike="noStrike" dirty="0" smtClean="0">
                          <a:solidFill>
                            <a:srgbClr val="000000"/>
                          </a:solidFill>
                          <a:effectLst/>
                          <a:latin typeface="Arial"/>
                        </a:rPr>
                        <a:t>Intel</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12"/>
                  </a:ext>
                </a:extLst>
              </a:tr>
            </a:tbl>
          </a:graphicData>
        </a:graphic>
      </p:graphicFrame>
    </p:spTree>
    <p:extLst>
      <p:ext uri="{BB962C8B-B14F-4D97-AF65-F5344CB8AC3E}">
        <p14:creationId xmlns:p14="http://schemas.microsoft.com/office/powerpoint/2010/main" val="3037054868"/>
      </p:ext>
    </p:extLst>
  </p:cSld>
  <p:clrMapOvr>
    <a:masterClrMapping/>
  </p:clrMapOvr>
  <p:transition spd="slow"/>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260349"/>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Management and virtualization aspects of 5G networks</a:t>
            </a:r>
          </a:p>
          <a:p>
            <a:pPr algn="ctr">
              <a:defRPr/>
            </a:pPr>
            <a:r>
              <a:rPr lang="en-US" altLang="zh-CN" sz="2800" kern="0" dirty="0" smtClean="0">
                <a:solidFill>
                  <a:srgbClr val="FF0000"/>
                </a:solidFill>
                <a:latin typeface="Calibri"/>
                <a:cs typeface="+mj-cs"/>
              </a:rPr>
              <a:t>CRs for approval by SA5 closing plenary (2/2)</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319710763"/>
              </p:ext>
            </p:extLst>
          </p:nvPr>
        </p:nvGraphicFramePr>
        <p:xfrm>
          <a:off x="450373" y="1792495"/>
          <a:ext cx="10972802" cy="2640694"/>
        </p:xfrm>
        <a:graphic>
          <a:graphicData uri="http://schemas.openxmlformats.org/drawingml/2006/table">
            <a:tbl>
              <a:tblPr/>
              <a:tblGrid>
                <a:gridCol w="2198356">
                  <a:extLst>
                    <a:ext uri="{9D8B030D-6E8A-4147-A177-3AD203B41FA5}">
                      <a16:colId xmlns:a16="http://schemas.microsoft.com/office/drawing/2014/main" xmlns="" val="20000"/>
                    </a:ext>
                  </a:extLst>
                </a:gridCol>
                <a:gridCol w="6982691">
                  <a:extLst>
                    <a:ext uri="{9D8B030D-6E8A-4147-A177-3AD203B41FA5}">
                      <a16:colId xmlns:a16="http://schemas.microsoft.com/office/drawing/2014/main" xmlns="" val="20001"/>
                    </a:ext>
                  </a:extLst>
                </a:gridCol>
                <a:gridCol w="1791755">
                  <a:extLst>
                    <a:ext uri="{9D8B030D-6E8A-4147-A177-3AD203B41FA5}">
                      <a16:colId xmlns:a16="http://schemas.microsoft.com/office/drawing/2014/main" xmlns="" val="20002"/>
                    </a:ext>
                  </a:extLst>
                </a:gridCol>
              </a:tblGrid>
              <a:tr h="645638">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285008">
                <a:tc>
                  <a:txBody>
                    <a:bodyPr/>
                    <a:lstStyle/>
                    <a:p>
                      <a:pPr algn="ctr" fontAlgn="t"/>
                      <a:r>
                        <a:rPr lang="en-US" sz="1400" b="0" i="0" u="none" strike="noStrike" dirty="0" smtClean="0">
                          <a:solidFill>
                            <a:srgbClr val="000000"/>
                          </a:solidFill>
                          <a:effectLst/>
                          <a:latin typeface="Arial"/>
                        </a:rPr>
                        <a:t>S5‑183464</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en-US" sz="1400" b="0" i="0" u="none" strike="noStrike" dirty="0" smtClean="0">
                          <a:solidFill>
                            <a:srgbClr val="000000"/>
                          </a:solidFill>
                          <a:effectLst/>
                          <a:latin typeface="Arial"/>
                        </a:rPr>
                        <a:t>CR Rel-14 TS 28.525 use case and requirement of adding VNFFG to a NS instance </a:t>
                      </a:r>
                      <a:endParaRPr lang="en-US"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fr-FR" sz="1400" b="0" i="0" u="none" strike="noStrike" dirty="0" smtClean="0">
                          <a:solidFill>
                            <a:srgbClr val="000000"/>
                          </a:solidFill>
                          <a:effectLst/>
                          <a:latin typeface="Arial"/>
                        </a:rPr>
                        <a:t>Intel</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285008">
                <a:tc>
                  <a:txBody>
                    <a:bodyPr/>
                    <a:lstStyle/>
                    <a:p>
                      <a:pPr algn="ctr" fontAlgn="t"/>
                      <a:r>
                        <a:rPr lang="en-US" sz="1400" b="0" i="0" u="none" strike="noStrike" dirty="0" smtClean="0">
                          <a:solidFill>
                            <a:srgbClr val="000000"/>
                          </a:solidFill>
                          <a:effectLst/>
                          <a:latin typeface="Arial"/>
                        </a:rPr>
                        <a:t>S5‑183465</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en-US" sz="1400" b="0" i="0" u="none" strike="noStrike" dirty="0" smtClean="0">
                          <a:solidFill>
                            <a:srgbClr val="000000"/>
                          </a:solidFill>
                          <a:effectLst/>
                          <a:latin typeface="Arial"/>
                        </a:rPr>
                        <a:t>CR Rel-14 TS 28.525 use case and requirement of updating VNFFG in a NS instance</a:t>
                      </a:r>
                      <a:endParaRPr lang="en-US"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fr-FR" sz="1400" b="0" i="0" u="none" strike="noStrike" dirty="0" smtClean="0">
                          <a:solidFill>
                            <a:srgbClr val="000000"/>
                          </a:solidFill>
                          <a:effectLst/>
                          <a:latin typeface="Arial"/>
                        </a:rPr>
                        <a:t>Intel</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285008">
                <a:tc>
                  <a:txBody>
                    <a:bodyPr/>
                    <a:lstStyle/>
                    <a:p>
                      <a:pPr algn="ctr" fontAlgn="t"/>
                      <a:r>
                        <a:rPr lang="en-US" sz="1400" b="0" i="0" u="none" strike="noStrike" dirty="0" smtClean="0">
                          <a:solidFill>
                            <a:srgbClr val="000000"/>
                          </a:solidFill>
                          <a:effectLst/>
                          <a:latin typeface="Arial"/>
                        </a:rPr>
                        <a:t>S5‑183592</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en-US" sz="1400" b="0" i="0" u="none" strike="noStrike" dirty="0" smtClean="0">
                          <a:solidFill>
                            <a:srgbClr val="000000"/>
                          </a:solidFill>
                          <a:effectLst/>
                          <a:latin typeface="Arial"/>
                        </a:rPr>
                        <a:t>Rel-15 CR 28.525 use case of adding VNF instance to a NS with connectivity </a:t>
                      </a:r>
                      <a:endParaRPr lang="en-US"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fr-FR" sz="1400" b="0" i="0" u="none" strike="noStrike" dirty="0" smtClean="0">
                          <a:solidFill>
                            <a:srgbClr val="000000"/>
                          </a:solidFill>
                          <a:effectLst/>
                          <a:latin typeface="Arial"/>
                        </a:rPr>
                        <a:t>Intel</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285008">
                <a:tc>
                  <a:txBody>
                    <a:bodyPr/>
                    <a:lstStyle/>
                    <a:p>
                      <a:pPr algn="ctr" fontAlgn="t"/>
                      <a:r>
                        <a:rPr lang="en-US" sz="1400" b="0" i="0" u="none" strike="noStrike" dirty="0" smtClean="0">
                          <a:solidFill>
                            <a:srgbClr val="000000"/>
                          </a:solidFill>
                          <a:effectLst/>
                          <a:latin typeface="Arial"/>
                        </a:rPr>
                        <a:t>S5‑183593</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en-US" sz="1400" b="0" i="0" u="none" strike="noStrike" dirty="0" smtClean="0">
                          <a:solidFill>
                            <a:srgbClr val="000000"/>
                          </a:solidFill>
                          <a:effectLst/>
                          <a:latin typeface="Arial"/>
                        </a:rPr>
                        <a:t>Rel-15 CR 28.525 use case of adding external connectivity to a PNF or VNF instance </a:t>
                      </a:r>
                      <a:endParaRPr lang="en-US"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fr-FR" sz="1400" b="0" i="0" u="none" strike="noStrike" dirty="0" smtClean="0">
                          <a:solidFill>
                            <a:srgbClr val="000000"/>
                          </a:solidFill>
                          <a:effectLst/>
                          <a:latin typeface="Arial"/>
                        </a:rPr>
                        <a:t>Intel</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285008">
                <a:tc>
                  <a:txBody>
                    <a:bodyPr/>
                    <a:lstStyle/>
                    <a:p>
                      <a:pPr algn="ctr" fontAlgn="t"/>
                      <a:r>
                        <a:rPr lang="en-US" sz="1400" b="0" i="0" u="none" strike="noStrike" dirty="0" smtClean="0">
                          <a:solidFill>
                            <a:srgbClr val="000000"/>
                          </a:solidFill>
                          <a:effectLst/>
                          <a:latin typeface="Arial"/>
                        </a:rPr>
                        <a:t>S5‑183594</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en-US" sz="1400" b="0" i="0" u="none" strike="noStrike" dirty="0" smtClean="0">
                          <a:solidFill>
                            <a:srgbClr val="000000"/>
                          </a:solidFill>
                          <a:effectLst/>
                          <a:latin typeface="Arial"/>
                        </a:rPr>
                        <a:t>Rel-15 CR 28.525 use case of adding NS virtual link to a NS instance </a:t>
                      </a:r>
                      <a:endParaRPr lang="en-US"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fr-FR" sz="1400" b="0" i="0" u="none" strike="noStrike" dirty="0" smtClean="0">
                          <a:solidFill>
                            <a:srgbClr val="000000"/>
                          </a:solidFill>
                          <a:effectLst/>
                          <a:latin typeface="Arial"/>
                        </a:rPr>
                        <a:t>Intel</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r h="285008">
                <a:tc>
                  <a:txBody>
                    <a:bodyPr/>
                    <a:lstStyle/>
                    <a:p>
                      <a:pPr algn="ctr" fontAlgn="t"/>
                      <a:r>
                        <a:rPr lang="en-US" sz="1400" b="0" i="0" u="none" strike="noStrike" dirty="0" smtClean="0">
                          <a:solidFill>
                            <a:srgbClr val="000000"/>
                          </a:solidFill>
                          <a:effectLst/>
                          <a:latin typeface="Arial"/>
                        </a:rPr>
                        <a:t>S5‑183595</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en-US" sz="1400" b="0" i="0" u="none" strike="noStrike" dirty="0" smtClean="0">
                          <a:solidFill>
                            <a:srgbClr val="000000"/>
                          </a:solidFill>
                          <a:effectLst/>
                          <a:latin typeface="Arial"/>
                        </a:rPr>
                        <a:t>Rel-15 CR 28.525 use case of changing external connectivity to a PNF or VNF instance </a:t>
                      </a:r>
                      <a:endParaRPr lang="en-US"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fr-FR" sz="1400" b="0" i="0" u="none" strike="noStrike" dirty="0" smtClean="0">
                          <a:solidFill>
                            <a:srgbClr val="000000"/>
                          </a:solidFill>
                          <a:effectLst/>
                          <a:latin typeface="Arial"/>
                        </a:rPr>
                        <a:t>Intel</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6"/>
                  </a:ext>
                </a:extLst>
              </a:tr>
              <a:tr h="285008">
                <a:tc>
                  <a:txBody>
                    <a:bodyPr/>
                    <a:lstStyle/>
                    <a:p>
                      <a:pPr algn="ctr" fontAlgn="t"/>
                      <a:r>
                        <a:rPr lang="en-US" sz="1400" b="0" i="0" u="none" strike="noStrike" dirty="0" smtClean="0">
                          <a:solidFill>
                            <a:srgbClr val="000000"/>
                          </a:solidFill>
                          <a:effectLst/>
                          <a:latin typeface="Arial"/>
                        </a:rPr>
                        <a:t>S5‑183596</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en-US" sz="1400" b="0" i="0" u="none" strike="noStrike" dirty="0" smtClean="0">
                          <a:solidFill>
                            <a:srgbClr val="000000"/>
                          </a:solidFill>
                          <a:effectLst/>
                          <a:latin typeface="Arial"/>
                        </a:rPr>
                        <a:t>Rel-15 CR 28.525 adding requirement for PNFD on-boarding use case </a:t>
                      </a:r>
                      <a:endParaRPr lang="en-US"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fr-FR" sz="1400" b="0" i="0" u="none" strike="noStrike" dirty="0" smtClean="0">
                          <a:solidFill>
                            <a:srgbClr val="000000"/>
                          </a:solidFill>
                          <a:effectLst/>
                          <a:latin typeface="Arial"/>
                        </a:rPr>
                        <a:t>Intel</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7"/>
                  </a:ext>
                </a:extLst>
              </a:tr>
            </a:tbl>
          </a:graphicData>
        </a:graphic>
      </p:graphicFrame>
    </p:spTree>
    <p:extLst>
      <p:ext uri="{BB962C8B-B14F-4D97-AF65-F5344CB8AC3E}">
        <p14:creationId xmlns:p14="http://schemas.microsoft.com/office/powerpoint/2010/main" val="2195207972"/>
      </p:ext>
    </p:extLst>
  </p:cSld>
  <p:clrMapOvr>
    <a:masterClrMapping/>
  </p:clrMapOvr>
  <p:transition spd="slow"/>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Rel-15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(8/10)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80667871"/>
              </p:ext>
            </p:extLst>
          </p:nvPr>
        </p:nvGraphicFramePr>
        <p:xfrm>
          <a:off x="286603" y="1196648"/>
          <a:ext cx="11586948" cy="4769569"/>
        </p:xfrm>
        <a:graphic>
          <a:graphicData uri="http://schemas.openxmlformats.org/drawingml/2006/table">
            <a:tbl>
              <a:tblPr/>
              <a:tblGrid>
                <a:gridCol w="1811763">
                  <a:extLst>
                    <a:ext uri="{9D8B030D-6E8A-4147-A177-3AD203B41FA5}">
                      <a16:colId xmlns:a16="http://schemas.microsoft.com/office/drawing/2014/main" xmlns="" val="20000"/>
                    </a:ext>
                  </a:extLst>
                </a:gridCol>
                <a:gridCol w="3965663">
                  <a:extLst>
                    <a:ext uri="{9D8B030D-6E8A-4147-A177-3AD203B41FA5}">
                      <a16:colId xmlns:a16="http://schemas.microsoft.com/office/drawing/2014/main" xmlns="" val="20001"/>
                    </a:ext>
                  </a:extLst>
                </a:gridCol>
                <a:gridCol w="2965340">
                  <a:extLst>
                    <a:ext uri="{9D8B030D-6E8A-4147-A177-3AD203B41FA5}">
                      <a16:colId xmlns:a16="http://schemas.microsoft.com/office/drawing/2014/main" xmlns="" val="20003"/>
                    </a:ext>
                  </a:extLst>
                </a:gridCol>
                <a:gridCol w="2844182">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Management of </a:t>
                      </a:r>
                      <a:r>
                        <a:rPr lang="en-US" sz="1800" b="1" i="0" kern="1200" dirty="0" err="1" smtClean="0">
                          <a:solidFill>
                            <a:schemeClr val="tx1"/>
                          </a:solidFill>
                          <a:effectLst/>
                          <a:latin typeface="+mn-lt"/>
                          <a:ea typeface="+mn-ea"/>
                          <a:cs typeface="+mn-cs"/>
                        </a:rPr>
                        <a:t>QoE</a:t>
                      </a:r>
                      <a:r>
                        <a:rPr lang="en-US" sz="1800" b="1" i="0" kern="1200" dirty="0" smtClean="0">
                          <a:solidFill>
                            <a:schemeClr val="tx1"/>
                          </a:solidFill>
                          <a:effectLst/>
                          <a:latin typeface="+mn-lt"/>
                          <a:ea typeface="+mn-ea"/>
                          <a:cs typeface="+mn-cs"/>
                        </a:rPr>
                        <a:t> measurement collection</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QOED</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760058</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Ericsson</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25% -&gt; 25%</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SA#82 – Dec. 2018</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28.404, 28.405, 28.406, 28.307, 28.308, 28.309</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 session at this 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xmlns="" val="10007"/>
                  </a:ext>
                </a:extLst>
              </a:tr>
            </a:tbl>
          </a:graphicData>
        </a:graphic>
      </p:graphicFrame>
    </p:spTree>
    <p:extLst>
      <p:ext uri="{BB962C8B-B14F-4D97-AF65-F5344CB8AC3E}">
        <p14:creationId xmlns:p14="http://schemas.microsoft.com/office/powerpoint/2010/main" val="1978513900"/>
      </p:ext>
    </p:extLst>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7409" y="0"/>
            <a:ext cx="8973312" cy="768101"/>
          </a:xfrm>
        </p:spPr>
        <p:txBody>
          <a:bodyPr/>
          <a:lstStyle/>
          <a:p>
            <a:r>
              <a:rPr lang="sv-SE" dirty="0"/>
              <a:t>Incoming </a:t>
            </a:r>
            <a:r>
              <a:rPr lang="sv-SE" dirty="0" smtClean="0"/>
              <a:t>LSs</a:t>
            </a: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3509174716"/>
              </p:ext>
            </p:extLst>
          </p:nvPr>
        </p:nvGraphicFramePr>
        <p:xfrm>
          <a:off x="142503" y="1964417"/>
          <a:ext cx="11946577" cy="2440081"/>
        </p:xfrm>
        <a:graphic>
          <a:graphicData uri="http://schemas.openxmlformats.org/drawingml/2006/table">
            <a:tbl>
              <a:tblPr firstRow="1" bandRow="1">
                <a:tableStyleId>{5C22544A-7EE6-4342-B048-85BDC9FD1C3A}</a:tableStyleId>
              </a:tblPr>
              <a:tblGrid>
                <a:gridCol w="1152008">
                  <a:extLst>
                    <a:ext uri="{9D8B030D-6E8A-4147-A177-3AD203B41FA5}">
                      <a16:colId xmlns:a16="http://schemas.microsoft.com/office/drawing/2014/main" xmlns="" val="570476699"/>
                    </a:ext>
                  </a:extLst>
                </a:gridCol>
                <a:gridCol w="7164867">
                  <a:extLst>
                    <a:ext uri="{9D8B030D-6E8A-4147-A177-3AD203B41FA5}">
                      <a16:colId xmlns:a16="http://schemas.microsoft.com/office/drawing/2014/main" xmlns="" val="2618836924"/>
                    </a:ext>
                  </a:extLst>
                </a:gridCol>
                <a:gridCol w="1243245">
                  <a:extLst>
                    <a:ext uri="{9D8B030D-6E8A-4147-A177-3AD203B41FA5}">
                      <a16:colId xmlns:a16="http://schemas.microsoft.com/office/drawing/2014/main" xmlns="" val="3016348962"/>
                    </a:ext>
                  </a:extLst>
                </a:gridCol>
                <a:gridCol w="1157504">
                  <a:extLst>
                    <a:ext uri="{9D8B030D-6E8A-4147-A177-3AD203B41FA5}">
                      <a16:colId xmlns:a16="http://schemas.microsoft.com/office/drawing/2014/main" xmlns="" val="3690116950"/>
                    </a:ext>
                  </a:extLst>
                </a:gridCol>
                <a:gridCol w="1228953">
                  <a:extLst>
                    <a:ext uri="{9D8B030D-6E8A-4147-A177-3AD203B41FA5}">
                      <a16:colId xmlns:a16="http://schemas.microsoft.com/office/drawing/2014/main" xmlns="" val="2952368263"/>
                    </a:ext>
                  </a:extLst>
                </a:gridCol>
              </a:tblGrid>
              <a:tr h="759583">
                <a:tc>
                  <a:txBody>
                    <a:bodyPr/>
                    <a:lstStyle/>
                    <a:p>
                      <a:pPr algn="ctr"/>
                      <a:r>
                        <a:rPr lang="sv-SE" sz="1600" b="1" kern="1200" dirty="0">
                          <a:solidFill>
                            <a:schemeClr val="tx1"/>
                          </a:solidFill>
                          <a:effectLst/>
                          <a:latin typeface="+mn-lt"/>
                          <a:ea typeface="+mn-ea"/>
                          <a:cs typeface="+mn-cs"/>
                        </a:rPr>
                        <a:t>Tdoc</a:t>
                      </a:r>
                      <a:endParaRPr lang="sv-SE" sz="20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Source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Decision</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ReplyIn</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xmlns="" val="4283687663"/>
                  </a:ext>
                </a:extLst>
              </a:tr>
              <a:tr h="401874">
                <a:tc>
                  <a:txBody>
                    <a:bodyPr/>
                    <a:lstStyle/>
                    <a:p>
                      <a:pPr marL="0" indent="0" algn="ctr" defTabSz="1219170" rtl="0" eaLnBrk="1" fontAlgn="t" latinLnBrk="0" hangingPunct="1">
                        <a:spcAft>
                          <a:spcPts val="0"/>
                        </a:spcAft>
                      </a:pPr>
                      <a:r>
                        <a:rPr lang="fr-FR" sz="1400" b="0" i="0" u="none" strike="noStrike" kern="1200" dirty="0" smtClean="0">
                          <a:solidFill>
                            <a:srgbClr val="000000"/>
                          </a:solidFill>
                          <a:effectLst/>
                          <a:latin typeface="+mn-lt"/>
                          <a:ea typeface="+mn-ea"/>
                          <a:cs typeface="+mn-cs"/>
                        </a:rPr>
                        <a:t>S5-183250</a:t>
                      </a:r>
                      <a:endParaRPr lang="fr-FR" sz="1400" b="0" i="0" u="none" strike="noStrike" kern="1200" dirty="0">
                        <a:solidFill>
                          <a:srgbClr val="000000"/>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b="0" i="0" u="none" strike="noStrike" kern="1200" dirty="0" smtClean="0">
                          <a:solidFill>
                            <a:srgbClr val="000000"/>
                          </a:solidFill>
                          <a:effectLst/>
                          <a:latin typeface="+mn-lt"/>
                          <a:ea typeface="+mn-ea"/>
                          <a:cs typeface="+mn-cs"/>
                        </a:rPr>
                        <a:t>Reply LS from RAN2 cc SA5 on adding new service type in QMC reporting </a:t>
                      </a:r>
                      <a:endParaRPr lang="fr-FR" sz="1400" b="0" i="0" u="none" strike="noStrike" kern="1200" dirty="0">
                        <a:solidFill>
                          <a:srgbClr val="000000"/>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fontAlgn="t"/>
                      <a:r>
                        <a:rPr lang="fr-FR" sz="1400" b="0" i="0" u="none" strike="noStrike" dirty="0" smtClean="0">
                          <a:solidFill>
                            <a:srgbClr val="000000"/>
                          </a:solidFill>
                          <a:effectLst/>
                          <a:latin typeface="+mn-lt"/>
                        </a:rPr>
                        <a:t>R2-1806239</a:t>
                      </a:r>
                      <a:endParaRPr lang="fr-FR" sz="1400" b="0" i="0" u="none" strike="noStrike" dirty="0">
                        <a:solidFill>
                          <a:srgbClr val="000000"/>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sv-SE" sz="1400" dirty="0" smtClean="0">
                          <a:solidFill>
                            <a:schemeClr val="tx1"/>
                          </a:solidFill>
                          <a:effectLst/>
                          <a:latin typeface="+mn-lt"/>
                          <a:ea typeface="Calibri" panose="020F0502020204030204" pitchFamily="34" charset="0"/>
                          <a:cs typeface="Calibri" panose="020F0502020204030204" pitchFamily="34" charset="0"/>
                        </a:rPr>
                        <a:t>Noted</a:t>
                      </a:r>
                      <a:endParaRPr lang="sv-SE" sz="14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endParaRPr lang="sv-SE" sz="14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989524554"/>
                  </a:ext>
                </a:extLst>
              </a:tr>
              <a:tr h="426208">
                <a:tc>
                  <a:txBody>
                    <a:bodyPr/>
                    <a:lstStyle/>
                    <a:p>
                      <a:pPr marL="0" indent="0" algn="ctr" defTabSz="1219170" rtl="0" eaLnBrk="1" fontAlgn="t" latinLnBrk="0" hangingPunct="1">
                        <a:spcAft>
                          <a:spcPts val="0"/>
                        </a:spcAft>
                      </a:pPr>
                      <a:r>
                        <a:rPr lang="fr-FR" sz="1400" b="0" i="0" u="none" strike="noStrike" kern="1200" dirty="0" smtClean="0">
                          <a:solidFill>
                            <a:srgbClr val="000000"/>
                          </a:solidFill>
                          <a:effectLst/>
                          <a:latin typeface="+mn-lt"/>
                          <a:ea typeface="+mn-ea"/>
                          <a:cs typeface="+mn-cs"/>
                        </a:rPr>
                        <a:t>S5-183251</a:t>
                      </a:r>
                      <a:endParaRPr lang="fr-FR" sz="1400" b="0" i="0" u="none" strike="noStrike" kern="1200" dirty="0">
                        <a:solidFill>
                          <a:srgbClr val="000000"/>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b="0" i="0" u="none" strike="noStrike" kern="1200" dirty="0" smtClean="0">
                          <a:solidFill>
                            <a:srgbClr val="000000"/>
                          </a:solidFill>
                          <a:effectLst/>
                          <a:latin typeface="+mn-lt"/>
                          <a:ea typeface="+mn-ea"/>
                          <a:cs typeface="+mn-cs"/>
                        </a:rPr>
                        <a:t>LS from RAN2 to SA5 on Bluetooth/WLAN measurement collection in MDT </a:t>
                      </a:r>
                      <a:endParaRPr lang="fr-FR" sz="1400" b="0" i="0" u="none" strike="noStrike" kern="1200" dirty="0">
                        <a:solidFill>
                          <a:srgbClr val="000000"/>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fontAlgn="t"/>
                      <a:r>
                        <a:rPr lang="fr-FR" sz="1400" b="0" i="0" u="none" strike="noStrike" dirty="0" smtClean="0">
                          <a:solidFill>
                            <a:srgbClr val="000000"/>
                          </a:solidFill>
                          <a:effectLst/>
                          <a:latin typeface="+mn-lt"/>
                        </a:rPr>
                        <a:t>R2-1806489</a:t>
                      </a:r>
                      <a:endParaRPr lang="fr-FR" sz="1400" b="0" i="0" u="none" strike="noStrike" dirty="0">
                        <a:solidFill>
                          <a:srgbClr val="000000"/>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r>
                        <a:rPr lang="sv-SE" sz="1400" dirty="0" smtClean="0">
                          <a:solidFill>
                            <a:schemeClr val="tx1"/>
                          </a:solidFill>
                          <a:effectLst/>
                          <a:latin typeface="+mn-lt"/>
                          <a:ea typeface="Calibri" panose="020F0502020204030204" pitchFamily="34" charset="0"/>
                          <a:cs typeface="Calibri" panose="020F0502020204030204" pitchFamily="34" charset="0"/>
                        </a:rPr>
                        <a:t>RepliedTo</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r>
                        <a:rPr lang="sv-SE" sz="1400" kern="1200" dirty="0" smtClean="0">
                          <a:solidFill>
                            <a:schemeClr val="tx1"/>
                          </a:solidFill>
                          <a:effectLst/>
                          <a:latin typeface="+mn-lt"/>
                          <a:ea typeface="Calibri" panose="020F0502020204030204" pitchFamily="34" charset="0"/>
                          <a:cs typeface="Calibri" panose="020F0502020204030204" pitchFamily="34" charset="0"/>
                        </a:rPr>
                        <a:t>S5-183626</a:t>
                      </a:r>
                      <a:endParaRPr lang="sv-SE" sz="14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139015415"/>
                  </a:ext>
                </a:extLst>
              </a:tr>
              <a:tr h="426208">
                <a:tc>
                  <a:txBody>
                    <a:bodyPr/>
                    <a:lstStyle/>
                    <a:p>
                      <a:pPr marL="0" indent="0" algn="ctr" defTabSz="1219170" rtl="0" eaLnBrk="1" fontAlgn="t" latinLnBrk="0" hangingPunct="1">
                        <a:spcAft>
                          <a:spcPts val="0"/>
                        </a:spcAft>
                      </a:pPr>
                      <a:r>
                        <a:rPr lang="fr-FR" sz="1400" b="0" i="0" u="none" strike="noStrike" kern="1200" dirty="0" smtClean="0">
                          <a:solidFill>
                            <a:srgbClr val="000000"/>
                          </a:solidFill>
                          <a:effectLst/>
                          <a:latin typeface="+mn-lt"/>
                          <a:ea typeface="+mn-ea"/>
                          <a:cs typeface="+mn-cs"/>
                        </a:rPr>
                        <a:t>S5-183253</a:t>
                      </a:r>
                      <a:endParaRPr lang="fr-FR" sz="1400" b="0" i="0" u="none" strike="noStrike" kern="1200" dirty="0">
                        <a:solidFill>
                          <a:srgbClr val="000000"/>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b="0" i="0" u="none" strike="noStrike" kern="1200" dirty="0" smtClean="0">
                          <a:solidFill>
                            <a:srgbClr val="000000"/>
                          </a:solidFill>
                          <a:effectLst/>
                          <a:latin typeface="+mn-lt"/>
                          <a:ea typeface="+mn-ea"/>
                          <a:cs typeface="+mn-cs"/>
                        </a:rPr>
                        <a:t>Resubmitted Reply LS from SA4 to SA5 on Attributes for </a:t>
                      </a:r>
                      <a:r>
                        <a:rPr lang="en-US" sz="1400" b="0" i="0" u="none" strike="noStrike" kern="1200" dirty="0" err="1" smtClean="0">
                          <a:solidFill>
                            <a:srgbClr val="000000"/>
                          </a:solidFill>
                          <a:effectLst/>
                          <a:latin typeface="+mn-lt"/>
                          <a:ea typeface="+mn-ea"/>
                          <a:cs typeface="+mn-cs"/>
                        </a:rPr>
                        <a:t>QoE</a:t>
                      </a:r>
                      <a:r>
                        <a:rPr lang="en-US" sz="1400" b="0" i="0" u="none" strike="noStrike" kern="1200" dirty="0" smtClean="0">
                          <a:solidFill>
                            <a:srgbClr val="000000"/>
                          </a:solidFill>
                          <a:effectLst/>
                          <a:latin typeface="+mn-lt"/>
                          <a:ea typeface="+mn-ea"/>
                          <a:cs typeface="+mn-cs"/>
                        </a:rPr>
                        <a:t> measurement collection</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fontAlgn="t"/>
                      <a:r>
                        <a:rPr lang="fr-FR" sz="1400" b="0" i="0" u="none" strike="noStrike" dirty="0" smtClean="0">
                          <a:solidFill>
                            <a:srgbClr val="000000"/>
                          </a:solidFill>
                          <a:effectLst/>
                          <a:latin typeface="+mn-lt"/>
                        </a:rPr>
                        <a:t>S4-180240</a:t>
                      </a:r>
                      <a:endParaRPr lang="fr-FR" sz="1400" b="0" i="0" u="none" strike="noStrike" dirty="0">
                        <a:solidFill>
                          <a:srgbClr val="000000"/>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sv-SE" sz="1400" dirty="0" smtClean="0">
                          <a:solidFill>
                            <a:schemeClr val="tx1"/>
                          </a:solidFill>
                          <a:effectLst/>
                          <a:latin typeface="+mn-lt"/>
                          <a:ea typeface="Calibri" panose="020F0502020204030204" pitchFamily="34" charset="0"/>
                          <a:cs typeface="Calibri" panose="020F0502020204030204" pitchFamily="34" charset="0"/>
                        </a:rPr>
                        <a:t>Postponed</a:t>
                      </a:r>
                      <a:endParaRPr lang="sv-SE" sz="14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endParaRPr lang="sv-SE" sz="14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3"/>
                  </a:ext>
                </a:extLst>
              </a:tr>
              <a:tr h="426208">
                <a:tc>
                  <a:txBody>
                    <a:bodyPr/>
                    <a:lstStyle/>
                    <a:p>
                      <a:pPr marL="0" indent="0" algn="ctr" defTabSz="1219170" rtl="0" eaLnBrk="1" fontAlgn="t" latinLnBrk="0" hangingPunct="1">
                        <a:spcAft>
                          <a:spcPts val="0"/>
                        </a:spcAft>
                      </a:pPr>
                      <a:r>
                        <a:rPr lang="fr-FR" sz="1400" b="0" i="0" u="none" strike="noStrike" kern="1200" dirty="0" smtClean="0">
                          <a:solidFill>
                            <a:srgbClr val="000000"/>
                          </a:solidFill>
                          <a:effectLst/>
                          <a:latin typeface="+mn-lt"/>
                          <a:ea typeface="+mn-ea"/>
                          <a:cs typeface="+mn-cs"/>
                        </a:rPr>
                        <a:t>S5-183254</a:t>
                      </a:r>
                      <a:endParaRPr lang="fr-FR" sz="1400" b="0" i="0" u="none" strike="noStrike" kern="1200" dirty="0">
                        <a:solidFill>
                          <a:srgbClr val="000000"/>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b="0" i="0" u="none" strike="noStrike" kern="1200" dirty="0" smtClean="0">
                          <a:solidFill>
                            <a:srgbClr val="000000"/>
                          </a:solidFill>
                          <a:effectLst/>
                          <a:latin typeface="+mn-lt"/>
                          <a:ea typeface="+mn-ea"/>
                          <a:cs typeface="+mn-cs"/>
                        </a:rPr>
                        <a:t>Reply LS from SA4 cc SA5 on adding new service type in QMC reporting </a:t>
                      </a:r>
                      <a:endParaRPr lang="fr-FR" sz="1400" b="0" i="0" u="none" strike="noStrike" kern="1200" dirty="0">
                        <a:solidFill>
                          <a:srgbClr val="000000"/>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fontAlgn="t"/>
                      <a:r>
                        <a:rPr lang="fr-FR" sz="1400" b="0" i="0" u="none" strike="noStrike" smtClean="0">
                          <a:solidFill>
                            <a:srgbClr val="000000"/>
                          </a:solidFill>
                          <a:effectLst/>
                          <a:latin typeface="+mn-lt"/>
                        </a:rPr>
                        <a:t>S4-180574</a:t>
                      </a:r>
                      <a:endParaRPr lang="fr-FR" sz="1400" b="0" i="0" u="none" strike="noStrike" dirty="0">
                        <a:solidFill>
                          <a:srgbClr val="000000"/>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sv-SE" sz="1400" dirty="0" smtClean="0">
                          <a:solidFill>
                            <a:schemeClr val="tx1"/>
                          </a:solidFill>
                          <a:effectLst/>
                          <a:latin typeface="+mn-lt"/>
                          <a:ea typeface="Calibri" panose="020F0502020204030204" pitchFamily="34" charset="0"/>
                          <a:cs typeface="Calibri" panose="020F0502020204030204" pitchFamily="34" charset="0"/>
                        </a:rPr>
                        <a:t>Noted</a:t>
                      </a:r>
                      <a:endParaRPr lang="sv-SE" sz="14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endParaRPr lang="sv-SE" sz="14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4"/>
                  </a:ext>
                </a:extLst>
              </a:tr>
            </a:tbl>
          </a:graphicData>
        </a:graphic>
      </p:graphicFrame>
    </p:spTree>
    <p:extLst>
      <p:ext uri="{BB962C8B-B14F-4D97-AF65-F5344CB8AC3E}">
        <p14:creationId xmlns:p14="http://schemas.microsoft.com/office/powerpoint/2010/main" val="136383506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Rel-15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(9/10)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736363751"/>
              </p:ext>
            </p:extLst>
          </p:nvPr>
        </p:nvGraphicFramePr>
        <p:xfrm>
          <a:off x="1078173" y="1360424"/>
          <a:ext cx="10372298" cy="4671886"/>
        </p:xfrm>
        <a:graphic>
          <a:graphicData uri="http://schemas.openxmlformats.org/drawingml/2006/table">
            <a:tbl>
              <a:tblPr/>
              <a:tblGrid>
                <a:gridCol w="1621837">
                  <a:extLst>
                    <a:ext uri="{9D8B030D-6E8A-4147-A177-3AD203B41FA5}">
                      <a16:colId xmlns:a16="http://schemas.microsoft.com/office/drawing/2014/main" xmlns="" val="20000"/>
                    </a:ext>
                  </a:extLst>
                </a:gridCol>
                <a:gridCol w="3549946">
                  <a:extLst>
                    <a:ext uri="{9D8B030D-6E8A-4147-A177-3AD203B41FA5}">
                      <a16:colId xmlns:a16="http://schemas.microsoft.com/office/drawing/2014/main" xmlns="" val="20001"/>
                    </a:ext>
                  </a:extLst>
                </a:gridCol>
                <a:gridCol w="2654486">
                  <a:extLst>
                    <a:ext uri="{9D8B030D-6E8A-4147-A177-3AD203B41FA5}">
                      <a16:colId xmlns:a16="http://schemas.microsoft.com/office/drawing/2014/main" xmlns="" val="20003"/>
                    </a:ext>
                  </a:extLst>
                </a:gridCol>
                <a:gridCol w="2546029">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REST Solution Sets</a:t>
                      </a:r>
                      <a:endParaRPr lang="en-US" sz="1800" b="1" i="1" kern="1200" dirty="0" smtClean="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smtClean="0">
                          <a:solidFill>
                            <a:schemeClr val="tx1"/>
                          </a:solidFill>
                          <a:effectLst/>
                          <a:latin typeface="+mn-lt"/>
                          <a:ea typeface="+mn-ea"/>
                          <a:cs typeface="+mn-cs"/>
                        </a:rPr>
                        <a:t>REST_SS</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rPr>
                        <a:t>780033</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Nokia</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50% -&gt;  70%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SA#81 – Sept. 2018 (Previously SA#80 - June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a:t>
                      </a:r>
                      <a:r>
                        <a:rPr kumimoji="0" lang="fr-FR" sz="1600" b="1" i="0" u="none" strike="noStrike" kern="1200" cap="none" normalizeH="0" baseline="0" dirty="0" err="1" smtClean="0">
                          <a:ln>
                            <a:noFill/>
                          </a:ln>
                          <a:solidFill>
                            <a:schemeClr val="tx1"/>
                          </a:solidFill>
                          <a:effectLst/>
                          <a:latin typeface="Calibri" pitchFamily="34" charset="0"/>
                          <a:ea typeface="宋体" pitchFamily="2" charset="-122"/>
                          <a:cs typeface="Arial" charset="0"/>
                        </a:rPr>
                        <a:t>TSs</a:t>
                      </a:r>
                      <a:endPar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kumimoji="0" lang="fr-FR"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TS 32.158 </a:t>
                      </a:r>
                      <a:endPar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4297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Clauses were reorganized into basic and advanced design patterns. A design pattern for attribute selection was agreed, and how to map the DN prefix into URIs.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7"/>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gridSpan="3">
                  <a:txBody>
                    <a:bodyPr/>
                    <a:lstStyle/>
                    <a:p>
                      <a:pPr marL="0" marR="0" indent="0" algn="l" defTabSz="1219170" rtl="0" eaLnBrk="1" fontAlgn="auto" latinLnBrk="0" hangingPunct="1">
                        <a:lnSpc>
                          <a:spcPct val="100000"/>
                        </a:lnSpc>
                        <a:spcBef>
                          <a:spcPts val="0"/>
                        </a:spcBef>
                        <a:spcAft>
                          <a:spcPts val="0"/>
                        </a:spcAft>
                        <a:buClrTx/>
                        <a:buSzTx/>
                        <a:buFontTx/>
                        <a:buNone/>
                        <a:tabLst/>
                        <a:defRPr/>
                      </a:pPr>
                      <a:r>
                        <a:rPr kumimoji="0" lang="en-GB"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endPar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0" marR="0" indent="0" algn="l" defTabSz="1219170" rtl="0" eaLnBrk="1" fontAlgn="auto" latinLnBrk="0" hangingPunct="1">
                        <a:lnSpc>
                          <a:spcPct val="100000"/>
                        </a:lnSpc>
                        <a:spcBef>
                          <a:spcPts val="0"/>
                        </a:spcBef>
                        <a:spcAft>
                          <a:spcPts val="0"/>
                        </a:spcAft>
                        <a:buClrTx/>
                        <a:buSzTx/>
                        <a:buFontTx/>
                        <a:buNone/>
                        <a:tabLst/>
                        <a:defRPr/>
                      </a:pPr>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Exception sheet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xmlns="" val="10006"/>
                  </a:ext>
                </a:extLst>
              </a:tr>
            </a:tbl>
          </a:graphicData>
        </a:graphic>
      </p:graphicFrame>
    </p:spTree>
    <p:extLst>
      <p:ext uri="{BB962C8B-B14F-4D97-AF65-F5344CB8AC3E}">
        <p14:creationId xmlns:p14="http://schemas.microsoft.com/office/powerpoint/2010/main" val="55470659"/>
      </p:ext>
    </p:extLst>
  </p:cSld>
  <p:clrMapOvr>
    <a:masterClrMapping/>
  </p:clrMapOvr>
  <p:transition spd="slow"/>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Rel-15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(10/10)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761233055"/>
              </p:ext>
            </p:extLst>
          </p:nvPr>
        </p:nvGraphicFramePr>
        <p:xfrm>
          <a:off x="1078173" y="1360424"/>
          <a:ext cx="10372298" cy="4605340"/>
        </p:xfrm>
        <a:graphic>
          <a:graphicData uri="http://schemas.openxmlformats.org/drawingml/2006/table">
            <a:tbl>
              <a:tblPr/>
              <a:tblGrid>
                <a:gridCol w="1621837">
                  <a:extLst>
                    <a:ext uri="{9D8B030D-6E8A-4147-A177-3AD203B41FA5}">
                      <a16:colId xmlns:a16="http://schemas.microsoft.com/office/drawing/2014/main" xmlns="" val="20000"/>
                    </a:ext>
                  </a:extLst>
                </a:gridCol>
                <a:gridCol w="3549946">
                  <a:extLst>
                    <a:ext uri="{9D8B030D-6E8A-4147-A177-3AD203B41FA5}">
                      <a16:colId xmlns:a16="http://schemas.microsoft.com/office/drawing/2014/main" xmlns="" val="20001"/>
                    </a:ext>
                  </a:extLst>
                </a:gridCol>
                <a:gridCol w="2654486">
                  <a:extLst>
                    <a:ext uri="{9D8B030D-6E8A-4147-A177-3AD203B41FA5}">
                      <a16:colId xmlns:a16="http://schemas.microsoft.com/office/drawing/2014/main" xmlns="" val="20003"/>
                    </a:ext>
                  </a:extLst>
                </a:gridCol>
                <a:gridCol w="2546029">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Management Enhancement for EPC CUPS</a:t>
                      </a:r>
                      <a:endParaRPr lang="en-US" sz="1800" b="1" i="1" kern="1200" dirty="0" smtClean="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ME_CUPS</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rPr>
                        <a:t>780036</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Huawei</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30% -&gt; 60%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SA#81 – Sept.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a:t>
                      </a:r>
                      <a:r>
                        <a:rPr kumimoji="0" lang="fr-FR" sz="1600" b="1" i="0" u="none" strike="noStrike" kern="1200" cap="none" normalizeH="0" baseline="0" dirty="0" err="1" smtClean="0">
                          <a:ln>
                            <a:noFill/>
                          </a:ln>
                          <a:solidFill>
                            <a:schemeClr val="tx1"/>
                          </a:solidFill>
                          <a:effectLst/>
                          <a:latin typeface="Calibri" pitchFamily="34" charset="0"/>
                          <a:ea typeface="宋体" pitchFamily="2" charset="-122"/>
                          <a:cs typeface="Arial" charset="0"/>
                        </a:rPr>
                        <a:t>TSs</a:t>
                      </a:r>
                      <a:endPar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endPar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4297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5 contributions were addressed:</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1 contribution was to add and collect the NRM IOC changes to TS 28.708.</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2 CRs on performance measurements,  to update TS 32.426 for EPC CUPS.</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2 CRs on stage 3 CORBA SS,  to update TS 28.709 for EPC CUPS.</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NOTE: The measurements between PGW-C and PGW-U and measurements between SGW-C and SGW-U should be defined within work item of Management Enhancement for EPC CUPS.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7"/>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gridSpan="3">
                  <a:txBody>
                    <a:bodyPr/>
                    <a:lstStyle/>
                    <a:p>
                      <a:pPr marL="0" marR="0" indent="0" algn="l" defTabSz="1219170" rtl="0" eaLnBrk="1" fontAlgn="auto" latinLnBrk="0" hangingPunct="1">
                        <a:lnSpc>
                          <a:spcPct val="100000"/>
                        </a:lnSpc>
                        <a:spcBef>
                          <a:spcPts val="0"/>
                        </a:spcBef>
                        <a:spcAft>
                          <a:spcPts val="0"/>
                        </a:spcAft>
                        <a:buClrTx/>
                        <a:buSzTx/>
                        <a:buFontTx/>
                        <a:buNone/>
                        <a:tabLst/>
                        <a:defRPr/>
                      </a:pPr>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CRs – see next slide</a:t>
                      </a:r>
                    </a:p>
                    <a:p>
                      <a:pPr marL="0" marR="0" indent="0" algn="l" defTabSz="1219170" rtl="0" eaLnBrk="1" fontAlgn="auto" latinLnBrk="0" hangingPunct="1">
                        <a:lnSpc>
                          <a:spcPct val="100000"/>
                        </a:lnSpc>
                        <a:spcBef>
                          <a:spcPts val="0"/>
                        </a:spcBef>
                        <a:spcAft>
                          <a:spcPts val="0"/>
                        </a:spcAft>
                        <a:buClrTx/>
                        <a:buSzTx/>
                        <a:buFontTx/>
                        <a:buNone/>
                        <a:tabLst/>
                        <a:defRPr/>
                      </a:pPr>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Exception sheet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xmlns="" val="10006"/>
                  </a:ext>
                </a:extLst>
              </a:tr>
            </a:tbl>
          </a:graphicData>
        </a:graphic>
      </p:graphicFrame>
    </p:spTree>
    <p:extLst>
      <p:ext uri="{BB962C8B-B14F-4D97-AF65-F5344CB8AC3E}">
        <p14:creationId xmlns:p14="http://schemas.microsoft.com/office/powerpoint/2010/main" val="55470659"/>
      </p:ext>
    </p:extLst>
  </p:cSld>
  <p:clrMapOvr>
    <a:masterClrMapping/>
  </p:clrMapOvr>
  <p:transition spd="slow"/>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260349"/>
            <a:ext cx="9785445" cy="967949"/>
          </a:xfrm>
          <a:prstGeom prst="rect">
            <a:avLst/>
          </a:prstGeom>
          <a:noFill/>
          <a:ln w="12700">
            <a:noFill/>
            <a:miter lim="800000"/>
            <a:headEnd/>
            <a:tailEnd/>
          </a:ln>
        </p:spPr>
        <p:txBody>
          <a:bodyPr lIns="90488" tIns="44450" rIns="90488" bIns="44450" anchor="ctr"/>
          <a:lstStyle/>
          <a:p>
            <a:pPr algn="ctr">
              <a:defRPr/>
            </a:pPr>
            <a:r>
              <a:rPr lang="fr-FR" altLang="zh-CN" sz="3200" kern="0" dirty="0">
                <a:solidFill>
                  <a:srgbClr val="FF0000"/>
                </a:solidFill>
                <a:latin typeface="Calibri"/>
                <a:cs typeface="+mj-cs"/>
              </a:rPr>
              <a:t>Management </a:t>
            </a:r>
            <a:r>
              <a:rPr lang="fr-FR" altLang="zh-CN" sz="3200" kern="0" dirty="0" err="1">
                <a:solidFill>
                  <a:srgbClr val="FF0000"/>
                </a:solidFill>
                <a:latin typeface="Calibri"/>
                <a:cs typeface="+mj-cs"/>
              </a:rPr>
              <a:t>Enhancement</a:t>
            </a:r>
            <a:r>
              <a:rPr lang="fr-FR" altLang="zh-CN" sz="3200" kern="0" dirty="0">
                <a:solidFill>
                  <a:srgbClr val="FF0000"/>
                </a:solidFill>
                <a:latin typeface="Calibri"/>
                <a:cs typeface="+mj-cs"/>
              </a:rPr>
              <a:t> for EPC CUPS</a:t>
            </a:r>
          </a:p>
          <a:p>
            <a:pPr algn="ctr">
              <a:defRPr/>
            </a:pPr>
            <a:r>
              <a:rPr lang="en-US" altLang="zh-CN" sz="2800" kern="0" dirty="0" smtClean="0">
                <a:solidFill>
                  <a:srgbClr val="FF0000"/>
                </a:solidFill>
                <a:latin typeface="Calibri"/>
                <a:cs typeface="+mj-cs"/>
              </a:rPr>
              <a:t>CRs for approval by SA5 closing plenary</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64260426"/>
              </p:ext>
            </p:extLst>
          </p:nvPr>
        </p:nvGraphicFramePr>
        <p:xfrm>
          <a:off x="450373" y="1983567"/>
          <a:ext cx="10972802" cy="2070678"/>
        </p:xfrm>
        <a:graphic>
          <a:graphicData uri="http://schemas.openxmlformats.org/drawingml/2006/table">
            <a:tbl>
              <a:tblPr/>
              <a:tblGrid>
                <a:gridCol w="2198356">
                  <a:extLst>
                    <a:ext uri="{9D8B030D-6E8A-4147-A177-3AD203B41FA5}">
                      <a16:colId xmlns:a16="http://schemas.microsoft.com/office/drawing/2014/main" xmlns="" val="20000"/>
                    </a:ext>
                  </a:extLst>
                </a:gridCol>
                <a:gridCol w="6982691">
                  <a:extLst>
                    <a:ext uri="{9D8B030D-6E8A-4147-A177-3AD203B41FA5}">
                      <a16:colId xmlns:a16="http://schemas.microsoft.com/office/drawing/2014/main" xmlns="" val="20001"/>
                    </a:ext>
                  </a:extLst>
                </a:gridCol>
                <a:gridCol w="1791755">
                  <a:extLst>
                    <a:ext uri="{9D8B030D-6E8A-4147-A177-3AD203B41FA5}">
                      <a16:colId xmlns:a16="http://schemas.microsoft.com/office/drawing/2014/main" xmlns="" val="20002"/>
                    </a:ext>
                  </a:extLst>
                </a:gridCol>
              </a:tblGrid>
              <a:tr h="645638">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285008">
                <a:tc>
                  <a:txBody>
                    <a:bodyPr/>
                    <a:lstStyle/>
                    <a:p>
                      <a:pPr algn="ctr" fontAlgn="t"/>
                      <a:r>
                        <a:rPr lang="en-US" sz="1600" b="0" i="0" u="none" strike="noStrike" dirty="0" smtClean="0">
                          <a:solidFill>
                            <a:srgbClr val="000000"/>
                          </a:solidFill>
                          <a:effectLst/>
                          <a:latin typeface="Arial"/>
                        </a:rPr>
                        <a:t>S5‑183473</a:t>
                      </a:r>
                      <a:endParaRPr lang="fr-FR" sz="16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en-US" sz="1600" b="0" i="0" u="none" strike="noStrike" dirty="0" smtClean="0">
                          <a:solidFill>
                            <a:srgbClr val="000000"/>
                          </a:solidFill>
                          <a:effectLst/>
                          <a:latin typeface="Arial"/>
                        </a:rPr>
                        <a:t>Add Link associations to Draft CR 28.708</a:t>
                      </a:r>
                      <a:endParaRPr lang="en-US" sz="16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fr-FR" sz="1600" b="0" i="0" u="none" strike="noStrike" dirty="0" smtClean="0">
                          <a:solidFill>
                            <a:srgbClr val="000000"/>
                          </a:solidFill>
                          <a:effectLst/>
                          <a:latin typeface="Arial"/>
                        </a:rPr>
                        <a:t>Huawei</a:t>
                      </a:r>
                      <a:endParaRPr lang="fr-FR" sz="16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285008">
                <a:tc>
                  <a:txBody>
                    <a:bodyPr/>
                    <a:lstStyle/>
                    <a:p>
                      <a:pPr algn="ctr" fontAlgn="t"/>
                      <a:r>
                        <a:rPr lang="en-US" sz="1600" b="0" i="0" u="none" strike="noStrike" dirty="0" smtClean="0">
                          <a:solidFill>
                            <a:srgbClr val="000000"/>
                          </a:solidFill>
                          <a:effectLst/>
                          <a:latin typeface="Arial"/>
                        </a:rPr>
                        <a:t>S5‑183474 </a:t>
                      </a:r>
                      <a:endParaRPr lang="fr-FR" sz="16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en-US" sz="1600" b="0" i="0" u="none" strike="noStrike" dirty="0" smtClean="0">
                          <a:solidFill>
                            <a:srgbClr val="000000"/>
                          </a:solidFill>
                          <a:effectLst/>
                          <a:latin typeface="Arial"/>
                        </a:rPr>
                        <a:t>Rel-15 CR 32.426 Changes to PGW measurements</a:t>
                      </a:r>
                      <a:endParaRPr lang="en-US" sz="16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fr-FR" sz="1600" b="0" i="0" u="none" strike="noStrike" dirty="0" smtClean="0">
                          <a:solidFill>
                            <a:srgbClr val="000000"/>
                          </a:solidFill>
                          <a:effectLst/>
                          <a:latin typeface="Arial"/>
                        </a:rPr>
                        <a:t>Huawei</a:t>
                      </a:r>
                      <a:endParaRPr lang="fr-FR" sz="16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285008">
                <a:tc>
                  <a:txBody>
                    <a:bodyPr/>
                    <a:lstStyle/>
                    <a:p>
                      <a:pPr algn="ctr" fontAlgn="t"/>
                      <a:r>
                        <a:rPr lang="en-US" sz="1600" b="0" i="0" u="none" strike="noStrike" dirty="0" smtClean="0">
                          <a:solidFill>
                            <a:srgbClr val="000000"/>
                          </a:solidFill>
                          <a:effectLst/>
                          <a:latin typeface="Arial"/>
                        </a:rPr>
                        <a:t>S5‑183475</a:t>
                      </a:r>
                      <a:endParaRPr lang="fr-FR" sz="16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en-US" sz="1600" b="0" i="0" u="none" strike="noStrike" dirty="0" smtClean="0">
                          <a:solidFill>
                            <a:srgbClr val="000000"/>
                          </a:solidFill>
                          <a:effectLst/>
                          <a:latin typeface="Arial"/>
                        </a:rPr>
                        <a:t>Rel-15 CR 32.426 Changes to SGW measurements</a:t>
                      </a:r>
                      <a:endParaRPr lang="en-US" sz="16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fr-FR" sz="1600" b="0" i="0" u="none" strike="noStrike" dirty="0" smtClean="0">
                          <a:solidFill>
                            <a:srgbClr val="000000"/>
                          </a:solidFill>
                          <a:effectLst/>
                          <a:latin typeface="Arial"/>
                        </a:rPr>
                        <a:t>Huawei</a:t>
                      </a:r>
                      <a:endParaRPr lang="fr-FR" sz="16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285008">
                <a:tc>
                  <a:txBody>
                    <a:bodyPr/>
                    <a:lstStyle/>
                    <a:p>
                      <a:pPr algn="ctr" fontAlgn="t"/>
                      <a:r>
                        <a:rPr lang="en-US" sz="1600" b="0" i="0" u="none" strike="noStrike" dirty="0" smtClean="0">
                          <a:solidFill>
                            <a:srgbClr val="000000"/>
                          </a:solidFill>
                          <a:effectLst/>
                          <a:latin typeface="Arial"/>
                        </a:rPr>
                        <a:t>S5‑183476 </a:t>
                      </a:r>
                      <a:endParaRPr lang="fr-FR" sz="16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en-US" sz="1600" b="0" i="0" u="none" strike="noStrike" dirty="0" smtClean="0">
                          <a:solidFill>
                            <a:srgbClr val="000000"/>
                          </a:solidFill>
                          <a:effectLst/>
                          <a:latin typeface="Arial"/>
                        </a:rPr>
                        <a:t>Rel-15 CR 28.709 SS CORBA IOC Definition EPC CUPS</a:t>
                      </a:r>
                      <a:endParaRPr lang="en-US" sz="16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fr-FR" sz="1600" b="0" i="0" u="none" strike="noStrike" dirty="0" smtClean="0">
                          <a:solidFill>
                            <a:srgbClr val="000000"/>
                          </a:solidFill>
                          <a:effectLst/>
                          <a:latin typeface="Arial"/>
                        </a:rPr>
                        <a:t>Huawei</a:t>
                      </a:r>
                      <a:endParaRPr lang="fr-FR" sz="16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285008">
                <a:tc>
                  <a:txBody>
                    <a:bodyPr/>
                    <a:lstStyle/>
                    <a:p>
                      <a:pPr algn="ctr" fontAlgn="t"/>
                      <a:r>
                        <a:rPr lang="en-US" sz="1600" b="0" i="0" u="none" strike="noStrike" dirty="0" smtClean="0">
                          <a:solidFill>
                            <a:srgbClr val="000000"/>
                          </a:solidFill>
                          <a:effectLst/>
                          <a:latin typeface="Arial"/>
                        </a:rPr>
                        <a:t>S5‑183477 </a:t>
                      </a:r>
                      <a:endParaRPr lang="fr-FR" sz="16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en-US" sz="1600" b="0" i="0" u="none" strike="noStrike" dirty="0" smtClean="0">
                          <a:solidFill>
                            <a:srgbClr val="000000"/>
                          </a:solidFill>
                          <a:effectLst/>
                          <a:latin typeface="Arial"/>
                        </a:rPr>
                        <a:t>Rel-15 CR 28.709 SS CORBA Definition EPC CUPS</a:t>
                      </a:r>
                      <a:endParaRPr lang="en-US" sz="16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fr-FR" sz="1600" b="0" i="0" u="none" strike="noStrike" dirty="0" smtClean="0">
                          <a:solidFill>
                            <a:srgbClr val="000000"/>
                          </a:solidFill>
                          <a:effectLst/>
                          <a:latin typeface="Arial"/>
                        </a:rPr>
                        <a:t>Huawei</a:t>
                      </a:r>
                      <a:endParaRPr lang="fr-FR" sz="16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bl>
          </a:graphicData>
        </a:graphic>
      </p:graphicFrame>
    </p:spTree>
    <p:extLst>
      <p:ext uri="{BB962C8B-B14F-4D97-AF65-F5344CB8AC3E}">
        <p14:creationId xmlns:p14="http://schemas.microsoft.com/office/powerpoint/2010/main" val="2286734194"/>
      </p:ext>
    </p:extLst>
  </p:cSld>
  <p:clrMapOvr>
    <a:masterClrMapping/>
  </p:clrMapOvr>
  <p:transition spd="slow"/>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(1/4)</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870333434"/>
              </p:ext>
            </p:extLst>
          </p:nvPr>
        </p:nvGraphicFramePr>
        <p:xfrm>
          <a:off x="189186" y="1360424"/>
          <a:ext cx="11824139" cy="4782866"/>
        </p:xfrm>
        <a:graphic>
          <a:graphicData uri="http://schemas.openxmlformats.org/drawingml/2006/table">
            <a:tbl>
              <a:tblPr/>
              <a:tblGrid>
                <a:gridCol w="1848850">
                  <a:extLst>
                    <a:ext uri="{9D8B030D-6E8A-4147-A177-3AD203B41FA5}">
                      <a16:colId xmlns:a16="http://schemas.microsoft.com/office/drawing/2014/main" xmlns="" val="20000"/>
                    </a:ext>
                  </a:extLst>
                </a:gridCol>
                <a:gridCol w="4046842">
                  <a:extLst>
                    <a:ext uri="{9D8B030D-6E8A-4147-A177-3AD203B41FA5}">
                      <a16:colId xmlns:a16="http://schemas.microsoft.com/office/drawing/2014/main" xmlns="" val="20001"/>
                    </a:ext>
                  </a:extLst>
                </a:gridCol>
                <a:gridCol w="3026042">
                  <a:extLst>
                    <a:ext uri="{9D8B030D-6E8A-4147-A177-3AD203B41FA5}">
                      <a16:colId xmlns:a16="http://schemas.microsoft.com/office/drawing/2014/main" xmlns="" val="20003"/>
                    </a:ext>
                  </a:extLst>
                </a:gridCol>
                <a:gridCol w="2902405">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Study on OAM aspects of LTE and WLAN integration</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FS_OAM_LWI</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760056</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Intel</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100% -&gt; 100%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SA#80 – June 2018</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TR 32.868</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Study Item completed at last meeting.</a:t>
                      </a:r>
                    </a:p>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Only the </a:t>
                      </a:r>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presentation sheet of TR 32.868 for Approval was discussed.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Presentation sheet of TR 32.868 for Approval.</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xmlns="" val="10007"/>
                  </a:ext>
                </a:extLst>
              </a:tr>
            </a:tbl>
          </a:graphicData>
        </a:graphic>
      </p:graphicFrame>
    </p:spTree>
    <p:extLst>
      <p:ext uri="{BB962C8B-B14F-4D97-AF65-F5344CB8AC3E}">
        <p14:creationId xmlns:p14="http://schemas.microsoft.com/office/powerpoint/2010/main" val="3126587862"/>
      </p:ext>
    </p:extLst>
  </p:cSld>
  <p:clrMapOvr>
    <a:masterClrMapping/>
  </p:clrMapOvr>
  <p:transition spd="slow"/>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(2/4)</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4039231544"/>
              </p:ext>
            </p:extLst>
          </p:nvPr>
        </p:nvGraphicFramePr>
        <p:xfrm>
          <a:off x="835573" y="1313128"/>
          <a:ext cx="10537719" cy="4896888"/>
        </p:xfrm>
        <a:graphic>
          <a:graphicData uri="http://schemas.openxmlformats.org/drawingml/2006/table">
            <a:tbl>
              <a:tblPr/>
              <a:tblGrid>
                <a:gridCol w="1647702">
                  <a:extLst>
                    <a:ext uri="{9D8B030D-6E8A-4147-A177-3AD203B41FA5}">
                      <a16:colId xmlns:a16="http://schemas.microsoft.com/office/drawing/2014/main" xmlns="" val="20000"/>
                    </a:ext>
                  </a:extLst>
                </a:gridCol>
                <a:gridCol w="3606562">
                  <a:extLst>
                    <a:ext uri="{9D8B030D-6E8A-4147-A177-3AD203B41FA5}">
                      <a16:colId xmlns:a16="http://schemas.microsoft.com/office/drawing/2014/main" xmlns="" val="20001"/>
                    </a:ext>
                  </a:extLst>
                </a:gridCol>
                <a:gridCol w="2696821">
                  <a:extLst>
                    <a:ext uri="{9D8B030D-6E8A-4147-A177-3AD203B41FA5}">
                      <a16:colId xmlns:a16="http://schemas.microsoft.com/office/drawing/2014/main" xmlns="" val="20003"/>
                    </a:ext>
                  </a:extLst>
                </a:gridCol>
                <a:gridCol w="2586634">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Study on network policy management for mobile networks based on NFV scenarios</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FS_NETPOL</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760059</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China Mobile</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60% -&gt; </a:t>
                      </a: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100%</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SA#80 – June 2018</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TR 32.871</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3 contribution have been addressed:</a:t>
                      </a:r>
                    </a:p>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Modification on the general procedure of policy operation</a:t>
                      </a:r>
                    </a:p>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Typo correction</a:t>
                      </a:r>
                    </a:p>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Conclusions and Recommendations.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xmlns="" val="10007"/>
                  </a:ext>
                </a:extLst>
              </a:tr>
            </a:tbl>
          </a:graphicData>
        </a:graphic>
      </p:graphicFrame>
    </p:spTree>
    <p:extLst>
      <p:ext uri="{BB962C8B-B14F-4D97-AF65-F5344CB8AC3E}">
        <p14:creationId xmlns:p14="http://schemas.microsoft.com/office/powerpoint/2010/main" val="1146681656"/>
      </p:ext>
    </p:extLst>
  </p:cSld>
  <p:clrMapOvr>
    <a:masterClrMapping/>
  </p:clrMapOvr>
  <p:transition spd="slow"/>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(3/4)</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4071239259"/>
              </p:ext>
            </p:extLst>
          </p:nvPr>
        </p:nvGraphicFramePr>
        <p:xfrm>
          <a:off x="157652" y="1407722"/>
          <a:ext cx="11923986" cy="4782866"/>
        </p:xfrm>
        <a:graphic>
          <a:graphicData uri="http://schemas.openxmlformats.org/drawingml/2006/table">
            <a:tbl>
              <a:tblPr/>
              <a:tblGrid>
                <a:gridCol w="1864462">
                  <a:extLst>
                    <a:ext uri="{9D8B030D-6E8A-4147-A177-3AD203B41FA5}">
                      <a16:colId xmlns:a16="http://schemas.microsoft.com/office/drawing/2014/main" xmlns="" val="20000"/>
                    </a:ext>
                  </a:extLst>
                </a:gridCol>
                <a:gridCol w="4081015">
                  <a:extLst>
                    <a:ext uri="{9D8B030D-6E8A-4147-A177-3AD203B41FA5}">
                      <a16:colId xmlns:a16="http://schemas.microsoft.com/office/drawing/2014/main" xmlns="" val="20001"/>
                    </a:ext>
                  </a:extLst>
                </a:gridCol>
                <a:gridCol w="3051596">
                  <a:extLst>
                    <a:ext uri="{9D8B030D-6E8A-4147-A177-3AD203B41FA5}">
                      <a16:colId xmlns:a16="http://schemas.microsoft.com/office/drawing/2014/main" xmlns="" val="20003"/>
                    </a:ext>
                  </a:extLst>
                </a:gridCol>
                <a:gridCol w="2926913">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Study on system and functional aspects of Energy Efficiency (EE) in 5G networks</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FS_EE_5G</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760064</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ORANGE</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65% </a:t>
                      </a:r>
                      <a:r>
                        <a:rPr kumimoji="0" lang="en-GB" altLang="zh-CN" sz="1600" b="0" i="0" u="none" strike="noStrike" cap="none" normalizeH="0" baseline="0" smtClean="0">
                          <a:ln>
                            <a:noFill/>
                          </a:ln>
                          <a:solidFill>
                            <a:schemeClr val="tx1"/>
                          </a:solidFill>
                          <a:effectLst/>
                          <a:latin typeface="Calibri" pitchFamily="34" charset="0"/>
                          <a:ea typeface="宋体" pitchFamily="2" charset="-122"/>
                          <a:cs typeface="Arial" charset="0"/>
                        </a:rPr>
                        <a:t>-&gt; 65%</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SA#80 – June 2018</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TR 32.972</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One contribution was presented: a PPT presentation of past and ongoing activities of 3GPP SA5 on Energy Efficiency and Energy Saving Management , to be presented to next ETSI TC EE face-to-face 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Discussion Paper</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xmlns="" val="10007"/>
                  </a:ext>
                </a:extLst>
              </a:tr>
            </a:tbl>
          </a:graphicData>
        </a:graphic>
      </p:graphicFrame>
    </p:spTree>
    <p:extLst>
      <p:ext uri="{BB962C8B-B14F-4D97-AF65-F5344CB8AC3E}">
        <p14:creationId xmlns:p14="http://schemas.microsoft.com/office/powerpoint/2010/main" val="3418901202"/>
      </p:ext>
    </p:extLst>
  </p:cSld>
  <p:clrMapOvr>
    <a:masterClrMapping/>
  </p:clrMapOvr>
  <p:transition spd="slow"/>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(4/4)</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599520072"/>
              </p:ext>
            </p:extLst>
          </p:nvPr>
        </p:nvGraphicFramePr>
        <p:xfrm>
          <a:off x="177420" y="1360424"/>
          <a:ext cx="11887201" cy="4788057"/>
        </p:xfrm>
        <a:graphic>
          <a:graphicData uri="http://schemas.openxmlformats.org/drawingml/2006/table">
            <a:tbl>
              <a:tblPr/>
              <a:tblGrid>
                <a:gridCol w="1858711">
                  <a:extLst>
                    <a:ext uri="{9D8B030D-6E8A-4147-A177-3AD203B41FA5}">
                      <a16:colId xmlns:a16="http://schemas.microsoft.com/office/drawing/2014/main" xmlns="" val="20000"/>
                    </a:ext>
                  </a:extLst>
                </a:gridCol>
                <a:gridCol w="4068425">
                  <a:extLst>
                    <a:ext uri="{9D8B030D-6E8A-4147-A177-3AD203B41FA5}">
                      <a16:colId xmlns:a16="http://schemas.microsoft.com/office/drawing/2014/main" xmlns="" val="20001"/>
                    </a:ext>
                  </a:extLst>
                </a:gridCol>
                <a:gridCol w="3042181">
                  <a:extLst>
                    <a:ext uri="{9D8B030D-6E8A-4147-A177-3AD203B41FA5}">
                      <a16:colId xmlns:a16="http://schemas.microsoft.com/office/drawing/2014/main" xmlns="" val="20003"/>
                    </a:ext>
                  </a:extLst>
                </a:gridCol>
                <a:gridCol w="2917884">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Study on integration of ONAP DCAE and 3GPP management architecture</a:t>
                      </a:r>
                      <a:endParaRPr kumimoji="0" lang="en-GB" altLang="zh-CN" sz="1800" b="1" i="1"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FS_ONAPDCAE</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780031</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AT&amp;T, Orange</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15% -&gt; 20%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SA#83 – Mar. 2018 (Previously SA#81 – Sept. 2018)</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TR 28.900</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87316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SID update was presented. It was requested that completion dates be shifted by 3 months and TR 28.900 title be revised so as to cover both studies (Ericsson new WID and this one)</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A contribution comparing how ONAP DCAE and 3GPP handle alarm notifications has been discussed</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A contribution bringing back ONAP diagrams into TR 28.900, according to SA recommendations, has been presented and approved.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3000"/>
                      </a:schemeClr>
                    </a:solidFill>
                  </a:tcPr>
                </a:tc>
                <a:tc gridSpan="3">
                  <a:txBody>
                    <a:bodyPr/>
                    <a:lstStyle/>
                    <a:p>
                      <a:r>
                        <a:rPr kumimoji="0" lang="en-GB"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endPar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SID revised</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3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xmlns="" val="10007"/>
                  </a:ext>
                </a:extLst>
              </a:tr>
            </a:tbl>
          </a:graphicData>
        </a:graphic>
      </p:graphicFrame>
    </p:spTree>
    <p:extLst>
      <p:ext uri="{BB962C8B-B14F-4D97-AF65-F5344CB8AC3E}">
        <p14:creationId xmlns:p14="http://schemas.microsoft.com/office/powerpoint/2010/main" val="1102071125"/>
      </p:ext>
    </p:extLst>
  </p:cSld>
  <p:clrMapOvr>
    <a:masterClrMapping/>
  </p:clrMapOvr>
  <p:transition spd="slow"/>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1143000"/>
          </a:xfrm>
        </p:spPr>
        <p:txBody>
          <a:bodyPr/>
          <a:lstStyle/>
          <a:p>
            <a:r>
              <a:rPr lang="sv-SE" dirty="0" smtClean="0"/>
              <a:t>TRs / TSs to be sent to SA#80</a:t>
            </a: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2310451203"/>
              </p:ext>
            </p:extLst>
          </p:nvPr>
        </p:nvGraphicFramePr>
        <p:xfrm>
          <a:off x="263778" y="1479388"/>
          <a:ext cx="11776295" cy="4332279"/>
        </p:xfrm>
        <a:graphic>
          <a:graphicData uri="http://schemas.openxmlformats.org/drawingml/2006/table">
            <a:tbl>
              <a:tblPr firstRow="1" bandRow="1">
                <a:tableStyleId>{5C22544A-7EE6-4342-B048-85BDC9FD1C3A}</a:tableStyleId>
              </a:tblPr>
              <a:tblGrid>
                <a:gridCol w="1182414">
                  <a:extLst>
                    <a:ext uri="{9D8B030D-6E8A-4147-A177-3AD203B41FA5}">
                      <a16:colId xmlns:a16="http://schemas.microsoft.com/office/drawing/2014/main" xmlns="" val="570476699"/>
                    </a:ext>
                  </a:extLst>
                </a:gridCol>
                <a:gridCol w="5975132">
                  <a:extLst>
                    <a:ext uri="{9D8B030D-6E8A-4147-A177-3AD203B41FA5}">
                      <a16:colId xmlns:a16="http://schemas.microsoft.com/office/drawing/2014/main" xmlns="" val="2618836924"/>
                    </a:ext>
                  </a:extLst>
                </a:gridCol>
                <a:gridCol w="1686363">
                  <a:extLst>
                    <a:ext uri="{9D8B030D-6E8A-4147-A177-3AD203B41FA5}">
                      <a16:colId xmlns:a16="http://schemas.microsoft.com/office/drawing/2014/main" xmlns="" val="20002"/>
                    </a:ext>
                  </a:extLst>
                </a:gridCol>
                <a:gridCol w="2932386">
                  <a:extLst>
                    <a:ext uri="{9D8B030D-6E8A-4147-A177-3AD203B41FA5}">
                      <a16:colId xmlns:a16="http://schemas.microsoft.com/office/drawing/2014/main" xmlns="" val="3016348962"/>
                    </a:ext>
                  </a:extLst>
                </a:gridCol>
              </a:tblGrid>
              <a:tr h="573209">
                <a:tc>
                  <a:txBody>
                    <a:bodyPr/>
                    <a:lstStyle/>
                    <a:p>
                      <a:pPr algn="ctr">
                        <a:spcAft>
                          <a:spcPts val="0"/>
                        </a:spcAft>
                      </a:pPr>
                      <a:r>
                        <a:rPr lang="sv-SE" sz="16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smtClean="0">
                          <a:solidFill>
                            <a:schemeClr val="tx1"/>
                          </a:solidFill>
                          <a:effectLst/>
                          <a:latin typeface="+mn-lt"/>
                          <a:ea typeface="+mn-ea"/>
                          <a:cs typeface="+mn-cs"/>
                        </a:rPr>
                        <a:t>Source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smtClean="0">
                          <a:solidFill>
                            <a:schemeClr val="tx1"/>
                          </a:solidFill>
                          <a:effectLst/>
                          <a:latin typeface="+mn-lt"/>
                          <a:ea typeface="+mn-ea"/>
                          <a:cs typeface="+mn-cs"/>
                        </a:rPr>
                        <a:t>Sent for</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xmlns="" val="4283687663"/>
                  </a:ext>
                </a:extLst>
              </a:tr>
              <a:tr h="375907">
                <a:tc>
                  <a:txBody>
                    <a:bodyPr/>
                    <a:lstStyle/>
                    <a:p>
                      <a:pPr marL="95250" marR="0" indent="0" algn="ctr" defTabSz="1219170" rtl="0" eaLnBrk="1" latinLnBrk="0" hangingPunct="1">
                        <a:spcAft>
                          <a:spcPts val="0"/>
                        </a:spcAft>
                      </a:pPr>
                      <a:r>
                        <a:rPr lang="en-US" sz="1600" b="0" i="0" u="none" strike="noStrike" kern="1200" baseline="0" dirty="0" smtClean="0">
                          <a:solidFill>
                            <a:schemeClr val="dk1"/>
                          </a:solidFill>
                          <a:latin typeface="Calibri" panose="020F0502020204030204" pitchFamily="34" charset="0"/>
                          <a:ea typeface="+mn-ea"/>
                          <a:cs typeface="+mn-cs"/>
                        </a:rPr>
                        <a:t> S5‑183206 </a:t>
                      </a:r>
                      <a:endParaRPr lang="sv-SE" sz="16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latinLnBrk="0" hangingPunct="1"/>
                      <a:r>
                        <a:rPr lang="en-US" sz="1600" b="0" i="0" u="none" strike="noStrike" kern="1200" baseline="0" dirty="0" smtClean="0">
                          <a:solidFill>
                            <a:schemeClr val="dk1"/>
                          </a:solidFill>
                          <a:latin typeface="Calibri" panose="020F0502020204030204" pitchFamily="34" charset="0"/>
                          <a:ea typeface="+mn-ea"/>
                          <a:cs typeface="+mn-cs"/>
                        </a:rPr>
                        <a:t>Presentation of TS 28.531 to SA for Information 	</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en-US" sz="1600" b="0" i="0" u="none" strike="noStrike" kern="1200" baseline="0" dirty="0" smtClean="0">
                          <a:solidFill>
                            <a:schemeClr val="dk1"/>
                          </a:solidFill>
                          <a:latin typeface="Calibri" panose="020F0502020204030204" pitchFamily="34" charset="0"/>
                          <a:ea typeface="+mn-ea"/>
                          <a:cs typeface="+mn-cs"/>
                        </a:rPr>
                        <a:t>Huawei </a:t>
                      </a:r>
                      <a:endParaRPr lang="sv-SE"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sv-SE"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Information</a:t>
                      </a:r>
                      <a:endParaRPr lang="sv-SE"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1"/>
                  </a:ext>
                </a:extLst>
              </a:tr>
              <a:tr h="375907">
                <a:tc>
                  <a:txBody>
                    <a:bodyPr/>
                    <a:lstStyle/>
                    <a:p>
                      <a:pPr marL="95250" marR="0" indent="0" algn="ctr" defTabSz="1219170" rtl="0" eaLnBrk="1" latinLnBrk="0" hangingPunct="1">
                        <a:spcAft>
                          <a:spcPts val="0"/>
                        </a:spcAft>
                      </a:pPr>
                      <a:r>
                        <a:rPr lang="en-US" sz="1600" b="0" i="0" u="none" strike="noStrike" kern="1200" baseline="0" dirty="0" smtClean="0">
                          <a:solidFill>
                            <a:schemeClr val="dk1"/>
                          </a:solidFill>
                          <a:latin typeface="Calibri" panose="020F0502020204030204" pitchFamily="34" charset="0"/>
                          <a:ea typeface="+mn-ea"/>
                          <a:cs typeface="+mn-cs"/>
                        </a:rPr>
                        <a:t>S5‑183437</a:t>
                      </a:r>
                      <a:endParaRPr lang="sv-SE" sz="16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latinLnBrk="0" hangingPunct="1"/>
                      <a:r>
                        <a:rPr lang="en-US" sz="1600" b="0" i="0" u="none" strike="noStrike" kern="1200" baseline="0" dirty="0" smtClean="0">
                          <a:solidFill>
                            <a:schemeClr val="dk1"/>
                          </a:solidFill>
                          <a:latin typeface="Calibri" panose="020F0502020204030204" pitchFamily="34" charset="0"/>
                          <a:ea typeface="+mn-ea"/>
                          <a:cs typeface="+mn-cs"/>
                        </a:rPr>
                        <a:t>Presentation of TS 28.530 to SA for Information </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en-US" sz="1600" b="0" i="0" u="none" strike="noStrike" kern="1200" baseline="0" dirty="0" smtClean="0">
                          <a:solidFill>
                            <a:schemeClr val="dk1"/>
                          </a:solidFill>
                          <a:latin typeface="Calibri" panose="020F0502020204030204" pitchFamily="34" charset="0"/>
                          <a:ea typeface="+mn-ea"/>
                          <a:cs typeface="+mn-cs"/>
                        </a:rPr>
                        <a:t>Huawei </a:t>
                      </a:r>
                      <a:endParaRPr lang="sv-SE"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sv-SE"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Information</a:t>
                      </a:r>
                      <a:endParaRPr lang="sv-SE"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2"/>
                  </a:ext>
                </a:extLst>
              </a:tr>
              <a:tr h="375907">
                <a:tc>
                  <a:txBody>
                    <a:bodyPr/>
                    <a:lstStyle/>
                    <a:p>
                      <a:pPr marL="95250" marR="0" indent="0" algn="ctr" defTabSz="1219170" rtl="0" eaLnBrk="1" latinLnBrk="0" hangingPunct="1">
                        <a:spcAft>
                          <a:spcPts val="0"/>
                        </a:spcAft>
                      </a:pPr>
                      <a:r>
                        <a:rPr lang="sv-SE" sz="1600" b="0" i="0" u="none" strike="noStrike" kern="1200" baseline="0" dirty="0" smtClean="0">
                          <a:solidFill>
                            <a:schemeClr val="dk1"/>
                          </a:solidFill>
                          <a:latin typeface="Calibri" panose="020F0502020204030204" pitchFamily="34" charset="0"/>
                          <a:ea typeface="+mn-ea"/>
                          <a:cs typeface="+mn-cs"/>
                        </a:rPr>
                        <a:t>S5-183472</a:t>
                      </a:r>
                      <a:endParaRPr lang="sv-SE" sz="16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latinLnBrk="0" hangingPunct="1"/>
                      <a:r>
                        <a:rPr lang="en-US" sz="1600" b="0" i="0" u="none" strike="noStrike" kern="1200" baseline="0" dirty="0" smtClean="0">
                          <a:solidFill>
                            <a:schemeClr val="dk1"/>
                          </a:solidFill>
                          <a:latin typeface="Calibri" panose="020F0502020204030204" pitchFamily="34" charset="0"/>
                          <a:ea typeface="+mn-ea"/>
                          <a:cs typeface="+mn-cs"/>
                        </a:rPr>
                        <a:t>Presentation sheet Draft TS 32.158 </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sv-SE" sz="16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Nokia</a:t>
                      </a:r>
                      <a:endParaRPr lang="sv-SE"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sv-SE"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Information</a:t>
                      </a:r>
                      <a:endParaRPr lang="sv-SE"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3"/>
                  </a:ext>
                </a:extLst>
              </a:tr>
              <a:tr h="375907">
                <a:tc>
                  <a:txBody>
                    <a:bodyPr/>
                    <a:lstStyle/>
                    <a:p>
                      <a:pPr marL="95250" marR="0" indent="0" algn="ctr" defTabSz="1219170" rtl="0" eaLnBrk="1" latinLnBrk="0" hangingPunct="1">
                        <a:spcAft>
                          <a:spcPts val="0"/>
                        </a:spcAft>
                      </a:pPr>
                      <a:r>
                        <a:rPr lang="en-US" sz="1600" b="0" i="0" u="none" strike="noStrike" kern="1200" baseline="0" dirty="0" smtClean="0">
                          <a:solidFill>
                            <a:schemeClr val="dk1"/>
                          </a:solidFill>
                          <a:latin typeface="Calibri" panose="020F0502020204030204" pitchFamily="34" charset="0"/>
                          <a:ea typeface="+mn-ea"/>
                          <a:cs typeface="+mn-cs"/>
                        </a:rPr>
                        <a:t>S5‑183546</a:t>
                      </a:r>
                      <a:endParaRPr lang="sv-SE" sz="16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latinLnBrk="0" hangingPunct="1"/>
                      <a:r>
                        <a:rPr lang="en-US" sz="1600" b="0" i="0" u="none" strike="noStrike" kern="1200" baseline="0" dirty="0" smtClean="0">
                          <a:solidFill>
                            <a:schemeClr val="dk1"/>
                          </a:solidFill>
                          <a:latin typeface="Calibri" panose="020F0502020204030204" pitchFamily="34" charset="0"/>
                          <a:ea typeface="+mn-ea"/>
                          <a:cs typeface="+mn-cs"/>
                        </a:rPr>
                        <a:t>Presentation of TS 28.540</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en-US" sz="1600" b="0" i="0" u="none" strike="noStrike" kern="1200" baseline="0" dirty="0" smtClean="0">
                          <a:solidFill>
                            <a:schemeClr val="dk1"/>
                          </a:solidFill>
                          <a:latin typeface="Calibri" panose="020F0502020204030204" pitchFamily="34" charset="0"/>
                          <a:ea typeface="+mn-ea"/>
                          <a:cs typeface="+mn-cs"/>
                        </a:rPr>
                        <a:t>Nokia</a:t>
                      </a:r>
                      <a:endParaRPr lang="sv-SE"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sv-SE"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Information</a:t>
                      </a:r>
                      <a:endParaRPr lang="sv-SE"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4"/>
                  </a:ext>
                </a:extLst>
              </a:tr>
              <a:tr h="375907">
                <a:tc>
                  <a:txBody>
                    <a:bodyPr/>
                    <a:lstStyle/>
                    <a:p>
                      <a:pPr marL="95250" marR="0" indent="0" algn="ctr" defTabSz="1219170" rtl="0" eaLnBrk="1" latinLnBrk="0" hangingPunct="1">
                        <a:spcAft>
                          <a:spcPts val="0"/>
                        </a:spcAft>
                      </a:pPr>
                      <a:r>
                        <a:rPr lang="en-US" sz="1600" b="0" i="0" u="none" strike="noStrike" kern="1200" baseline="0" dirty="0" smtClean="0">
                          <a:solidFill>
                            <a:schemeClr val="dk1"/>
                          </a:solidFill>
                          <a:latin typeface="Calibri" panose="020F0502020204030204" pitchFamily="34" charset="0"/>
                          <a:ea typeface="+mn-ea"/>
                          <a:cs typeface="+mn-cs"/>
                        </a:rPr>
                        <a:t>S5‑183547</a:t>
                      </a:r>
                      <a:endParaRPr lang="sv-SE" sz="16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latinLnBrk="0" hangingPunct="1"/>
                      <a:r>
                        <a:rPr lang="en-US" sz="1600" b="0" i="0" u="none" strike="noStrike" kern="1200" baseline="0" dirty="0" smtClean="0">
                          <a:solidFill>
                            <a:schemeClr val="dk1"/>
                          </a:solidFill>
                          <a:latin typeface="Calibri" panose="020F0502020204030204" pitchFamily="34" charset="0"/>
                          <a:ea typeface="+mn-ea"/>
                          <a:cs typeface="+mn-cs"/>
                        </a:rPr>
                        <a:t>Presentation of TS 28.541 </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sv-SE" sz="16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Nokia</a:t>
                      </a:r>
                      <a:endParaRPr lang="sv-SE"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sv-SE"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Information</a:t>
                      </a:r>
                      <a:endParaRPr lang="sv-SE"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5"/>
                  </a:ext>
                </a:extLst>
              </a:tr>
              <a:tr h="375907">
                <a:tc>
                  <a:txBody>
                    <a:bodyPr/>
                    <a:lstStyle/>
                    <a:p>
                      <a:pPr marL="95250" marR="0" indent="0" algn="ctr" defTabSz="1219170" rtl="0" eaLnBrk="1" latinLnBrk="0" hangingPunct="1"/>
                      <a:r>
                        <a:rPr lang="en-US" sz="1600" b="0" i="0" u="none" strike="noStrike" kern="1200" baseline="0" dirty="0" smtClean="0">
                          <a:solidFill>
                            <a:schemeClr val="dk1"/>
                          </a:solidFill>
                          <a:latin typeface="Calibri" panose="020F0502020204030204" pitchFamily="34" charset="0"/>
                          <a:ea typeface="+mn-ea"/>
                          <a:cs typeface="+mn-cs"/>
                        </a:rPr>
                        <a:t>S5‑183548</a:t>
                      </a:r>
                      <a:endParaRPr lang="fr-FR" sz="16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latinLnBrk="0" hangingPunct="1"/>
                      <a:r>
                        <a:rPr lang="en-US" sz="1600" b="0" i="0" u="none" strike="noStrike" kern="1200" baseline="0" dirty="0" smtClean="0">
                          <a:solidFill>
                            <a:schemeClr val="dk1"/>
                          </a:solidFill>
                          <a:latin typeface="Calibri" panose="020F0502020204030204" pitchFamily="34" charset="0"/>
                          <a:ea typeface="+mn-ea"/>
                          <a:cs typeface="+mn-cs"/>
                        </a:rPr>
                        <a:t>Presentation of TS 28.542 </a:t>
                      </a:r>
                      <a:endParaRPr lang="fr-FR" sz="16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lvl="0" indent="0" algn="l" defTabSz="1219170" rtl="0" eaLnBrk="1" fontAlgn="auto" latinLnBrk="0" hangingPunct="1">
                        <a:lnSpc>
                          <a:spcPct val="100000"/>
                        </a:lnSpc>
                        <a:spcBef>
                          <a:spcPts val="0"/>
                        </a:spcBef>
                        <a:spcAft>
                          <a:spcPts val="0"/>
                        </a:spcAft>
                        <a:buClrTx/>
                        <a:buSzTx/>
                        <a:buFontTx/>
                        <a:buNone/>
                        <a:tabLst/>
                        <a:defRPr/>
                      </a:pPr>
                      <a:r>
                        <a:rPr kumimoji="0" lang="sv-SE" sz="1600" b="0" i="0" u="none" strike="noStrike" kern="1200" cap="none" spc="0" normalizeH="0" baseline="0" noProof="0" smtClean="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Nokia</a:t>
                      </a:r>
                      <a:endParaRPr kumimoji="0" lang="sv-SE" sz="16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sv-SE"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Information</a:t>
                      </a:r>
                      <a:endParaRPr lang="sv-SE"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6"/>
                  </a:ext>
                </a:extLst>
              </a:tr>
              <a:tr h="375907">
                <a:tc>
                  <a:txBody>
                    <a:bodyPr/>
                    <a:lstStyle/>
                    <a:p>
                      <a:pPr marL="95250" marR="0" indent="0" algn="ctr" defTabSz="1219170" rtl="0" eaLnBrk="1" latinLnBrk="0" hangingPunct="1"/>
                      <a:r>
                        <a:rPr lang="en-US" sz="1600" b="0" i="0" u="none" strike="noStrike" kern="1200" baseline="0" dirty="0" smtClean="0">
                          <a:solidFill>
                            <a:schemeClr val="dk1"/>
                          </a:solidFill>
                          <a:latin typeface="Calibri" panose="020F0502020204030204" pitchFamily="34" charset="0"/>
                          <a:ea typeface="+mn-ea"/>
                          <a:cs typeface="+mn-cs"/>
                        </a:rPr>
                        <a:t>S5‑183549</a:t>
                      </a:r>
                      <a:endParaRPr lang="fr-FR" sz="16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latinLnBrk="0" hangingPunct="1"/>
                      <a:r>
                        <a:rPr lang="en-US" sz="1600" b="0" i="0" u="none" strike="noStrike" kern="1200" baseline="0" dirty="0" smtClean="0">
                          <a:solidFill>
                            <a:schemeClr val="dk1"/>
                          </a:solidFill>
                          <a:latin typeface="Calibri" panose="020F0502020204030204" pitchFamily="34" charset="0"/>
                          <a:ea typeface="+mn-ea"/>
                          <a:cs typeface="+mn-cs"/>
                        </a:rPr>
                        <a:t>Presentation of TS 28.543 </a:t>
                      </a:r>
                      <a:endParaRPr lang="fr-FR" sz="16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lvl="0" indent="0" algn="l" defTabSz="1219170" rtl="0" eaLnBrk="1" fontAlgn="auto" latinLnBrk="0" hangingPunct="1">
                        <a:lnSpc>
                          <a:spcPct val="100000"/>
                        </a:lnSpc>
                        <a:spcBef>
                          <a:spcPts val="0"/>
                        </a:spcBef>
                        <a:spcAft>
                          <a:spcPts val="0"/>
                        </a:spcAft>
                        <a:buClrTx/>
                        <a:buSzTx/>
                        <a:buFontTx/>
                        <a:buNone/>
                        <a:tabLst/>
                        <a:defRPr/>
                      </a:pPr>
                      <a:r>
                        <a:rPr kumimoji="0" lang="sv-SE" sz="1600" b="0" i="0" u="none" strike="noStrike" kern="1200" cap="none" spc="0" normalizeH="0" baseline="0" noProof="0" dirty="0" smtClean="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Nokia</a:t>
                      </a:r>
                      <a:endParaRPr kumimoji="0" lang="sv-SE" sz="16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sv-SE"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Information</a:t>
                      </a:r>
                      <a:endParaRPr lang="sv-SE"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7"/>
                  </a:ext>
                </a:extLst>
              </a:tr>
              <a:tr h="375907">
                <a:tc>
                  <a:txBody>
                    <a:bodyPr/>
                    <a:lstStyle/>
                    <a:p>
                      <a:pPr marL="95250" marR="0" indent="0" algn="ctr" defTabSz="1219170" rtl="0" eaLnBrk="1" latinLnBrk="0" hangingPunct="1">
                        <a:spcAft>
                          <a:spcPts val="0"/>
                        </a:spcAft>
                      </a:pPr>
                      <a:r>
                        <a:rPr lang="en-US" sz="1600" b="0" i="0" u="none" strike="noStrike" kern="1200" baseline="0" dirty="0" smtClean="0">
                          <a:solidFill>
                            <a:schemeClr val="dk1"/>
                          </a:solidFill>
                          <a:latin typeface="Calibri" panose="020F0502020204030204" pitchFamily="34" charset="0"/>
                          <a:ea typeface="+mn-ea"/>
                          <a:cs typeface="+mn-cs"/>
                        </a:rPr>
                        <a:t> S5‑183574</a:t>
                      </a:r>
                      <a:endParaRPr lang="sv-SE" sz="16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latinLnBrk="0" hangingPunct="1"/>
                      <a:r>
                        <a:rPr lang="en-US" sz="1600" b="0" i="0" u="none" strike="noStrike" kern="1200" baseline="0" dirty="0" smtClean="0">
                          <a:solidFill>
                            <a:schemeClr val="dk1"/>
                          </a:solidFill>
                          <a:latin typeface="Calibri" panose="020F0502020204030204" pitchFamily="34" charset="0"/>
                          <a:ea typeface="+mn-ea"/>
                          <a:cs typeface="+mn-cs"/>
                        </a:rPr>
                        <a:t>Draft TS 28.554 presentation sheet 	</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en-US" sz="1600" b="0" i="0" u="none" strike="noStrike" kern="1200" baseline="0" dirty="0" smtClean="0">
                          <a:solidFill>
                            <a:schemeClr val="dk1"/>
                          </a:solidFill>
                          <a:latin typeface="Calibri" panose="020F0502020204030204" pitchFamily="34" charset="0"/>
                          <a:ea typeface="+mn-ea"/>
                          <a:cs typeface="+mn-cs"/>
                        </a:rPr>
                        <a:t>China Mobile </a:t>
                      </a:r>
                      <a:endParaRPr lang="sv-SE"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sv-SE"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Information</a:t>
                      </a:r>
                      <a:endParaRPr lang="sv-SE"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8"/>
                  </a:ext>
                </a:extLst>
              </a:tr>
              <a:tr h="375907">
                <a:tc>
                  <a:txBody>
                    <a:bodyPr/>
                    <a:lstStyle/>
                    <a:p>
                      <a:pPr marL="95250" marR="0" indent="0" algn="ctr" defTabSz="1219170" rtl="0" eaLnBrk="1" latinLnBrk="0" hangingPunct="1">
                        <a:spcAft>
                          <a:spcPts val="0"/>
                        </a:spcAft>
                      </a:pPr>
                      <a:r>
                        <a:rPr lang="en-US" sz="1600" b="0" i="0" u="none" strike="noStrike" kern="1200" baseline="0" dirty="0" smtClean="0">
                          <a:solidFill>
                            <a:schemeClr val="dk1"/>
                          </a:solidFill>
                          <a:latin typeface="Calibri" panose="020F0502020204030204" pitchFamily="34" charset="0"/>
                          <a:ea typeface="+mn-ea"/>
                          <a:cs typeface="+mn-cs"/>
                        </a:rPr>
                        <a:t> S5‑183588 </a:t>
                      </a:r>
                      <a:endParaRPr lang="sv-SE" sz="16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latinLnBrk="0" hangingPunct="1"/>
                      <a:r>
                        <a:rPr lang="en-US" sz="1600" b="0" i="0" u="none" strike="noStrike" kern="1200" baseline="0" dirty="0" smtClean="0">
                          <a:solidFill>
                            <a:schemeClr val="dk1"/>
                          </a:solidFill>
                          <a:latin typeface="Calibri" panose="020F0502020204030204" pitchFamily="34" charset="0"/>
                          <a:ea typeface="+mn-ea"/>
                          <a:cs typeface="+mn-cs"/>
                        </a:rPr>
                        <a:t>Presentation of TS 28.550 for information </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sv-SE" sz="16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Intel</a:t>
                      </a:r>
                      <a:endParaRPr lang="sv-SE"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sv-SE"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Information</a:t>
                      </a:r>
                      <a:endParaRPr lang="sv-SE"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9"/>
                  </a:ext>
                </a:extLst>
              </a:tr>
              <a:tr h="375907">
                <a:tc>
                  <a:txBody>
                    <a:bodyPr/>
                    <a:lstStyle/>
                    <a:p>
                      <a:pPr marL="95250" marR="0" indent="0" algn="ctr" defTabSz="1219170" rtl="0" eaLnBrk="1" latinLnBrk="0" hangingPunct="1">
                        <a:spcAft>
                          <a:spcPts val="0"/>
                        </a:spcAft>
                      </a:pPr>
                      <a:r>
                        <a:rPr lang="en-US" sz="1600" b="0" i="0" u="none" strike="noStrike" kern="1200" baseline="0" dirty="0" smtClean="0">
                          <a:solidFill>
                            <a:schemeClr val="dk1"/>
                          </a:solidFill>
                          <a:latin typeface="Calibri" panose="020F0502020204030204" pitchFamily="34" charset="0"/>
                          <a:ea typeface="+mn-ea"/>
                          <a:cs typeface="+mn-cs"/>
                        </a:rPr>
                        <a:t> S5‑183589</a:t>
                      </a:r>
                      <a:endParaRPr lang="sv-SE" sz="16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latinLnBrk="0" hangingPunct="1"/>
                      <a:r>
                        <a:rPr lang="en-US" sz="1600" b="0" i="0" u="none" strike="noStrike" kern="1200" baseline="0" dirty="0" smtClean="0">
                          <a:solidFill>
                            <a:schemeClr val="dk1"/>
                          </a:solidFill>
                          <a:latin typeface="Calibri" panose="020F0502020204030204" pitchFamily="34" charset="0"/>
                          <a:ea typeface="+mn-ea"/>
                          <a:cs typeface="+mn-cs"/>
                        </a:rPr>
                        <a:t>Presentation of TR 32.868 for approval 	</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en-US" sz="1600" b="0" i="0" u="none" strike="noStrike" kern="1200" baseline="0" dirty="0" smtClean="0">
                          <a:solidFill>
                            <a:schemeClr val="dk1"/>
                          </a:solidFill>
                          <a:latin typeface="Calibri" panose="020F0502020204030204" pitchFamily="34" charset="0"/>
                          <a:ea typeface="+mn-ea"/>
                          <a:cs typeface="+mn-cs"/>
                        </a:rPr>
                        <a:t>Intel </a:t>
                      </a:r>
                      <a:endParaRPr lang="sv-SE"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sv-SE"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Approval</a:t>
                      </a:r>
                      <a:endParaRPr lang="sv-SE"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10"/>
                  </a:ext>
                </a:extLst>
              </a:tr>
            </a:tbl>
          </a:graphicData>
        </a:graphic>
      </p:graphicFrame>
    </p:spTree>
    <p:extLst>
      <p:ext uri="{BB962C8B-B14F-4D97-AF65-F5344CB8AC3E}">
        <p14:creationId xmlns:p14="http://schemas.microsoft.com/office/powerpoint/2010/main" val="269296072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9815" y="2879729"/>
            <a:ext cx="8221835" cy="519616"/>
          </a:xfrm>
        </p:spPr>
        <p:txBody>
          <a:bodyPr/>
          <a:lstStyle/>
          <a:p>
            <a:r>
              <a:rPr lang="sv-SE" sz="4400" dirty="0" err="1"/>
              <a:t>Thank</a:t>
            </a:r>
            <a:r>
              <a:rPr lang="sv-SE" sz="4400" dirty="0"/>
              <a:t> </a:t>
            </a:r>
            <a:r>
              <a:rPr lang="sv-SE" sz="4400" dirty="0" err="1"/>
              <a:t>you</a:t>
            </a:r>
            <a:r>
              <a:rPr lang="sv-SE" sz="4400" dirty="0"/>
              <a:t>!</a:t>
            </a:r>
          </a:p>
        </p:txBody>
      </p:sp>
    </p:spTree>
    <p:extLst>
      <p:ext uri="{BB962C8B-B14F-4D97-AF65-F5344CB8AC3E}">
        <p14:creationId xmlns:p14="http://schemas.microsoft.com/office/powerpoint/2010/main" val="119548055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1143000"/>
          </a:xfrm>
        </p:spPr>
        <p:txBody>
          <a:bodyPr/>
          <a:lstStyle/>
          <a:p>
            <a:r>
              <a:rPr lang="sv-SE" dirty="0"/>
              <a:t>Outgoing </a:t>
            </a:r>
            <a:r>
              <a:rPr lang="sv-SE" dirty="0" smtClean="0"/>
              <a:t>LSs</a:t>
            </a: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3820672013"/>
              </p:ext>
            </p:extLst>
          </p:nvPr>
        </p:nvGraphicFramePr>
        <p:xfrm>
          <a:off x="268014" y="2085517"/>
          <a:ext cx="11650717" cy="2129296"/>
        </p:xfrm>
        <a:graphic>
          <a:graphicData uri="http://schemas.openxmlformats.org/drawingml/2006/table">
            <a:tbl>
              <a:tblPr firstRow="1" bandRow="1">
                <a:tableStyleId>{5C22544A-7EE6-4342-B048-85BDC9FD1C3A}</a:tableStyleId>
              </a:tblPr>
              <a:tblGrid>
                <a:gridCol w="1181806">
                  <a:extLst>
                    <a:ext uri="{9D8B030D-6E8A-4147-A177-3AD203B41FA5}">
                      <a16:colId xmlns:a16="http://schemas.microsoft.com/office/drawing/2014/main" xmlns="" val="570476699"/>
                    </a:ext>
                  </a:extLst>
                </a:gridCol>
                <a:gridCol w="6432939">
                  <a:extLst>
                    <a:ext uri="{9D8B030D-6E8A-4147-A177-3AD203B41FA5}">
                      <a16:colId xmlns:a16="http://schemas.microsoft.com/office/drawing/2014/main" xmlns="" val="2618836924"/>
                    </a:ext>
                  </a:extLst>
                </a:gridCol>
                <a:gridCol w="1340069">
                  <a:extLst>
                    <a:ext uri="{9D8B030D-6E8A-4147-A177-3AD203B41FA5}">
                      <a16:colId xmlns:a16="http://schemas.microsoft.com/office/drawing/2014/main" xmlns="" val="3016348962"/>
                    </a:ext>
                  </a:extLst>
                </a:gridCol>
                <a:gridCol w="1292772">
                  <a:extLst>
                    <a:ext uri="{9D8B030D-6E8A-4147-A177-3AD203B41FA5}">
                      <a16:colId xmlns:a16="http://schemas.microsoft.com/office/drawing/2014/main" xmlns="" val="3690116950"/>
                    </a:ext>
                  </a:extLst>
                </a:gridCol>
                <a:gridCol w="1403131">
                  <a:extLst>
                    <a:ext uri="{9D8B030D-6E8A-4147-A177-3AD203B41FA5}">
                      <a16:colId xmlns:a16="http://schemas.microsoft.com/office/drawing/2014/main" xmlns="" val="2952368263"/>
                    </a:ext>
                  </a:extLst>
                </a:gridCol>
              </a:tblGrid>
              <a:tr h="710168">
                <a:tc>
                  <a:txBody>
                    <a:bodyPr/>
                    <a:lstStyle/>
                    <a:p>
                      <a:pPr algn="ctr">
                        <a:spcAft>
                          <a:spcPts val="0"/>
                        </a:spcAft>
                      </a:pPr>
                      <a:r>
                        <a:rPr lang="sv-SE" sz="16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To</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Cc</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ReplyTo</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xmlns="" val="4283687663"/>
                  </a:ext>
                </a:extLst>
              </a:tr>
              <a:tr h="465724">
                <a:tc>
                  <a:txBody>
                    <a:bodyPr/>
                    <a:lstStyle/>
                    <a:p>
                      <a:pPr marL="95250" indent="0"/>
                      <a:r>
                        <a:rPr lang="en-US" sz="1600" b="0" i="0" u="none" strike="noStrike" dirty="0" smtClean="0">
                          <a:effectLst/>
                          <a:latin typeface="Calibri" panose="020F0502020204030204" pitchFamily="34" charset="0"/>
                        </a:rPr>
                        <a:t>S5‑183462</a:t>
                      </a:r>
                      <a:endParaRPr lang="sv-SE" sz="16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fontAlgn="t"/>
                      <a:r>
                        <a:rPr lang="en-US" sz="1600" b="0" i="0" u="none" strike="noStrike" dirty="0" smtClean="0">
                          <a:effectLst/>
                          <a:latin typeface="Calibri" panose="020F0502020204030204" pitchFamily="34" charset="0"/>
                        </a:rPr>
                        <a:t>LS on completion of 5G trace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fontAlgn="t" latinLnBrk="0" hangingPunct="1"/>
                      <a:r>
                        <a:rPr lang="sv-SE"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CT3, CT4, RAN3, SA2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endParaRPr lang="sv-SE"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endParaRPr lang="sv-SE"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1"/>
                  </a:ext>
                </a:extLst>
              </a:tr>
              <a:tr h="465724">
                <a:tc>
                  <a:txBody>
                    <a:bodyPr/>
                    <a:lstStyle/>
                    <a:p>
                      <a:pPr marL="95250" indent="0" algn="l" defTabSz="1219170" rtl="0" eaLnBrk="1" latinLnBrk="0" hangingPunct="1">
                        <a:spcAft>
                          <a:spcPts val="0"/>
                        </a:spcAft>
                      </a:pPr>
                      <a:r>
                        <a:rPr lang="en-US" sz="16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S5‑183622</a:t>
                      </a:r>
                      <a:endParaRPr lang="fr-FR"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en-US" sz="16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LS on L2 measurement specification for NR in R15</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fr-FR" sz="16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RAN2, RAN3</a:t>
                      </a:r>
                      <a:endParaRPr lang="fr-FR"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sv-SE" sz="16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RAN1</a:t>
                      </a:r>
                      <a:endParaRPr lang="sv-SE"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sv-SE" sz="16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S5-182574</a:t>
                      </a:r>
                      <a:endParaRPr lang="sv-SE"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2"/>
                  </a:ext>
                </a:extLst>
              </a:tr>
              <a:tr h="465724">
                <a:tc>
                  <a:txBody>
                    <a:bodyPr/>
                    <a:lstStyle/>
                    <a:p>
                      <a:pPr marL="95250" indent="0"/>
                      <a:r>
                        <a:rPr lang="sv-SE" sz="1600" kern="1200" dirty="0" smtClean="0">
                          <a:solidFill>
                            <a:schemeClr val="tx1"/>
                          </a:solidFill>
                          <a:effectLst/>
                          <a:latin typeface="+mn-lt"/>
                          <a:ea typeface="Calibri" panose="020F0502020204030204" pitchFamily="34" charset="0"/>
                          <a:cs typeface="Calibri" panose="020F0502020204030204" pitchFamily="34" charset="0"/>
                        </a:rPr>
                        <a:t>S5-183626</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en-US"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Reply LS to RAN2 on Bluetooth and WLAN measurement collection in MDT </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sv-SE"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RAN2</a:t>
                      </a:r>
                      <a:endParaRPr lang="sv-SE"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endParaRPr lang="sv-SE"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sv-SE" sz="16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S5-183251</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3"/>
                  </a:ext>
                </a:extLst>
              </a:tr>
            </a:tbl>
          </a:graphicData>
        </a:graphic>
      </p:graphicFrame>
    </p:spTree>
    <p:extLst>
      <p:ext uri="{BB962C8B-B14F-4D97-AF65-F5344CB8AC3E}">
        <p14:creationId xmlns:p14="http://schemas.microsoft.com/office/powerpoint/2010/main" val="139763649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573206" y="260350"/>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smtClean="0">
                <a:solidFill>
                  <a:srgbClr val="FF0000"/>
                </a:solidFill>
                <a:latin typeface="Calibri"/>
                <a:cs typeface="+mj-cs"/>
              </a:rPr>
              <a:t>New or revised Work Items / Study Items</a:t>
            </a:r>
          </a:p>
          <a:p>
            <a:pPr algn="ctr">
              <a:defRPr/>
            </a:pPr>
            <a:r>
              <a:rPr lang="en-US" altLang="zh-CN" sz="2400" dirty="0" smtClean="0">
                <a:solidFill>
                  <a:srgbClr val="FF0000"/>
                </a:solidFill>
                <a:latin typeface="Calibri"/>
                <a:cs typeface="Times New Roman" pitchFamily="18" charset="0"/>
              </a:rPr>
              <a:t>For </a:t>
            </a:r>
            <a:r>
              <a:rPr lang="en-US" altLang="zh-CN" sz="2400" dirty="0">
                <a:solidFill>
                  <a:srgbClr val="FF0000"/>
                </a:solidFill>
                <a:latin typeface="Calibri"/>
                <a:cs typeface="Times New Roman" pitchFamily="18" charset="0"/>
              </a:rPr>
              <a:t>approval by SA5 closing </a:t>
            </a:r>
            <a:r>
              <a:rPr lang="en-US" altLang="zh-CN" sz="2400" dirty="0" smtClean="0">
                <a:solidFill>
                  <a:srgbClr val="FF0000"/>
                </a:solidFill>
                <a:latin typeface="Calibri"/>
                <a:cs typeface="Times New Roman" pitchFamily="18" charset="0"/>
              </a:rPr>
              <a:t>plenary</a:t>
            </a:r>
            <a:endParaRPr lang="en-GB" altLang="zh-CN" sz="24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813880414"/>
              </p:ext>
            </p:extLst>
          </p:nvPr>
        </p:nvGraphicFramePr>
        <p:xfrm>
          <a:off x="110359" y="2359209"/>
          <a:ext cx="11902966" cy="2861170"/>
        </p:xfrm>
        <a:graphic>
          <a:graphicData uri="http://schemas.openxmlformats.org/drawingml/2006/table">
            <a:tbl>
              <a:tblPr/>
              <a:tblGrid>
                <a:gridCol w="1346873">
                  <a:extLst>
                    <a:ext uri="{9D8B030D-6E8A-4147-A177-3AD203B41FA5}">
                      <a16:colId xmlns:a16="http://schemas.microsoft.com/office/drawing/2014/main" xmlns="" val="20000"/>
                    </a:ext>
                  </a:extLst>
                </a:gridCol>
                <a:gridCol w="1763640">
                  <a:extLst>
                    <a:ext uri="{9D8B030D-6E8A-4147-A177-3AD203B41FA5}">
                      <a16:colId xmlns:a16="http://schemas.microsoft.com/office/drawing/2014/main" xmlns="" val="20002"/>
                    </a:ext>
                  </a:extLst>
                </a:gridCol>
                <a:gridCol w="6634294">
                  <a:extLst>
                    <a:ext uri="{9D8B030D-6E8A-4147-A177-3AD203B41FA5}">
                      <a16:colId xmlns:a16="http://schemas.microsoft.com/office/drawing/2014/main" xmlns="" val="20001"/>
                    </a:ext>
                  </a:extLst>
                </a:gridCol>
                <a:gridCol w="2158159">
                  <a:extLst>
                    <a:ext uri="{9D8B030D-6E8A-4147-A177-3AD203B41FA5}">
                      <a16:colId xmlns:a16="http://schemas.microsoft.com/office/drawing/2014/main" xmlns="" val="20003"/>
                    </a:ext>
                  </a:extLst>
                </a:gridCol>
              </a:tblGrid>
              <a:tr h="645638">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Type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53883">
                <a:tc>
                  <a:txBody>
                    <a:bodyPr/>
                    <a:lstStyle/>
                    <a:p>
                      <a:pPr marL="95250" indent="0" algn="ctr" fontAlgn="t"/>
                      <a:r>
                        <a:rPr lang="fr-FR" sz="1600" b="0" i="0" u="none" strike="noStrike" kern="1200" dirty="0" smtClean="0">
                          <a:solidFill>
                            <a:schemeClr val="tx1"/>
                          </a:solidFill>
                          <a:effectLst/>
                          <a:latin typeface="Arial"/>
                          <a:ea typeface="+mn-ea"/>
                          <a:cs typeface="+mn-cs"/>
                        </a:rPr>
                        <a:t>S5-183627</a:t>
                      </a:r>
                      <a:endParaRPr lang="fr-FR" sz="16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ctr" fontAlgn="t"/>
                      <a:r>
                        <a:rPr lang="en-US" sz="1600" b="0" i="0" u="none" strike="noStrike" kern="1200" dirty="0" smtClean="0">
                          <a:solidFill>
                            <a:schemeClr val="tx1"/>
                          </a:solidFill>
                          <a:effectLst/>
                          <a:latin typeface="Arial"/>
                          <a:ea typeface="+mn-ea"/>
                          <a:cs typeface="+mn-cs"/>
                        </a:rPr>
                        <a:t>SID new</a:t>
                      </a:r>
                      <a:endParaRPr lang="en-US" sz="16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600" b="0" i="0" u="none" strike="noStrike" kern="1200" dirty="0" smtClean="0">
                          <a:solidFill>
                            <a:schemeClr val="tx1"/>
                          </a:solidFill>
                          <a:effectLst/>
                          <a:latin typeface="Arial"/>
                          <a:ea typeface="+mn-ea"/>
                          <a:cs typeface="+mn-cs"/>
                        </a:rPr>
                        <a:t>New SID on management aspects of edge computing </a:t>
                      </a:r>
                      <a:endParaRPr lang="en-US" sz="16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ctr" fontAlgn="t"/>
                      <a:r>
                        <a:rPr lang="fr-FR" sz="1600" b="0" i="0" u="none" strike="noStrike" dirty="0" smtClean="0">
                          <a:solidFill>
                            <a:schemeClr val="tx1"/>
                          </a:solidFill>
                          <a:effectLst/>
                          <a:latin typeface="Arial"/>
                        </a:rPr>
                        <a:t>Intel</a:t>
                      </a:r>
                      <a:endParaRPr lang="fr-FR" sz="1600" b="0" i="0" u="none" strike="noStrike" dirty="0">
                        <a:solidFill>
                          <a:schemeClr val="tx1"/>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53883">
                <a:tc>
                  <a:txBody>
                    <a:bodyPr/>
                    <a:lstStyle/>
                    <a:p>
                      <a:pPr marL="95250" indent="0" algn="ctr" fontAlgn="t"/>
                      <a:r>
                        <a:rPr lang="fr-FR" sz="1600" b="0" i="0" u="none" strike="noStrike" kern="1200" dirty="0" smtClean="0">
                          <a:solidFill>
                            <a:schemeClr val="tx1"/>
                          </a:solidFill>
                          <a:effectLst/>
                          <a:latin typeface="Arial"/>
                          <a:ea typeface="+mn-ea"/>
                          <a:cs typeface="+mn-cs"/>
                        </a:rPr>
                        <a:t>S5-183391</a:t>
                      </a:r>
                      <a:endParaRPr lang="fr-FR" sz="16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ctr" fontAlgn="t"/>
                      <a:r>
                        <a:rPr lang="en-US" sz="1600" b="0" i="0" u="none" strike="noStrike" kern="1200" dirty="0" smtClean="0">
                          <a:solidFill>
                            <a:schemeClr val="tx1"/>
                          </a:solidFill>
                          <a:effectLst/>
                          <a:latin typeface="Arial"/>
                          <a:ea typeface="+mn-ea"/>
                          <a:cs typeface="+mn-cs"/>
                        </a:rPr>
                        <a:t>SID new</a:t>
                      </a:r>
                      <a:endParaRPr lang="en-US" sz="16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600" b="0" i="0" u="none" strike="noStrike" kern="1200" dirty="0" smtClean="0">
                          <a:solidFill>
                            <a:schemeClr val="tx1"/>
                          </a:solidFill>
                          <a:effectLst/>
                          <a:latin typeface="Arial"/>
                          <a:ea typeface="+mn-ea"/>
                          <a:cs typeface="+mn-cs"/>
                        </a:rPr>
                        <a:t>New Study on protocol enhancement for real time communication </a:t>
                      </a:r>
                      <a:endParaRPr lang="en-US" sz="16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ctr" fontAlgn="t"/>
                      <a:r>
                        <a:rPr lang="fr-FR" sz="1600" b="0" i="0" u="none" strike="noStrike" dirty="0" smtClean="0">
                          <a:solidFill>
                            <a:schemeClr val="tx1"/>
                          </a:solidFill>
                          <a:effectLst/>
                          <a:latin typeface="Arial"/>
                        </a:rPr>
                        <a:t>Nokia</a:t>
                      </a:r>
                      <a:endParaRPr lang="fr-FR" sz="1600" b="0" i="0" u="none" strike="noStrike" dirty="0">
                        <a:solidFill>
                          <a:schemeClr val="tx1"/>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53883">
                <a:tc>
                  <a:txBody>
                    <a:bodyPr/>
                    <a:lstStyle/>
                    <a:p>
                      <a:pPr marL="95250" indent="0" algn="ctr" fontAlgn="t"/>
                      <a:r>
                        <a:rPr lang="fr-FR" sz="1600" b="0" i="0" u="none" strike="noStrike" kern="1200" dirty="0" smtClean="0">
                          <a:solidFill>
                            <a:schemeClr val="tx1"/>
                          </a:solidFill>
                          <a:effectLst/>
                          <a:latin typeface="Arial"/>
                          <a:ea typeface="+mn-ea"/>
                          <a:cs typeface="+mn-cs"/>
                        </a:rPr>
                        <a:t>S5-183392</a:t>
                      </a:r>
                      <a:endParaRPr lang="fr-FR" sz="16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ctr" fontAlgn="t"/>
                      <a:r>
                        <a:rPr lang="en-US" sz="1600" b="0" i="0" u="none" strike="noStrike" kern="1200" dirty="0" smtClean="0">
                          <a:solidFill>
                            <a:schemeClr val="tx1"/>
                          </a:solidFill>
                          <a:effectLst/>
                          <a:latin typeface="Arial"/>
                          <a:ea typeface="+mn-ea"/>
                          <a:cs typeface="+mn-cs"/>
                        </a:rPr>
                        <a:t>SID new</a:t>
                      </a:r>
                      <a:endParaRPr lang="en-US" sz="16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600" b="0" i="0" u="none" strike="noStrike" kern="1200" dirty="0" smtClean="0">
                          <a:solidFill>
                            <a:schemeClr val="tx1"/>
                          </a:solidFill>
                          <a:effectLst/>
                          <a:latin typeface="Arial"/>
                          <a:ea typeface="+mn-ea"/>
                          <a:cs typeface="+mn-cs"/>
                        </a:rPr>
                        <a:t>New SID Study on integration of ONAP architecture and configuration mechanisms with 3GPP management architecture. </a:t>
                      </a:r>
                      <a:endParaRPr lang="en-US" sz="16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ctr" fontAlgn="t"/>
                      <a:r>
                        <a:rPr lang="fr-FR" sz="1600" b="0" i="0" u="none" strike="noStrike" dirty="0" smtClean="0">
                          <a:solidFill>
                            <a:schemeClr val="tx1"/>
                          </a:solidFill>
                          <a:effectLst/>
                          <a:latin typeface="Arial"/>
                        </a:rPr>
                        <a:t>Ericsson</a:t>
                      </a:r>
                      <a:endParaRPr lang="fr-FR" sz="1600" b="0" i="0" u="none" strike="noStrike" dirty="0">
                        <a:solidFill>
                          <a:schemeClr val="tx1"/>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553883">
                <a:tc>
                  <a:txBody>
                    <a:bodyPr/>
                    <a:lstStyle/>
                    <a:p>
                      <a:pPr marL="95250" indent="0" algn="ctr" fontAlgn="t"/>
                      <a:r>
                        <a:rPr lang="fr-FR" sz="1600" b="0" i="0" u="none" strike="noStrike" kern="1200" dirty="0" smtClean="0">
                          <a:solidFill>
                            <a:schemeClr val="tx1"/>
                          </a:solidFill>
                          <a:effectLst/>
                          <a:latin typeface="Arial"/>
                          <a:ea typeface="+mn-ea"/>
                          <a:cs typeface="+mn-cs"/>
                        </a:rPr>
                        <a:t>S5-183597</a:t>
                      </a:r>
                      <a:endParaRPr lang="fr-FR" sz="16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ctr" fontAlgn="t"/>
                      <a:r>
                        <a:rPr lang="en-US" sz="1600" b="0" i="0" u="none" strike="noStrike" kern="1200" dirty="0" smtClean="0">
                          <a:solidFill>
                            <a:schemeClr val="tx1"/>
                          </a:solidFill>
                          <a:effectLst/>
                          <a:latin typeface="Arial"/>
                          <a:ea typeface="+mn-ea"/>
                          <a:cs typeface="+mn-cs"/>
                        </a:rPr>
                        <a:t>SID revised</a:t>
                      </a:r>
                      <a:endParaRPr lang="en-US" sz="16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600" b="0" i="0" u="none" strike="noStrike" kern="1200" dirty="0" smtClean="0">
                          <a:solidFill>
                            <a:schemeClr val="tx1"/>
                          </a:solidFill>
                          <a:effectLst/>
                          <a:latin typeface="Arial"/>
                          <a:ea typeface="+mn-ea"/>
                          <a:cs typeface="+mn-cs"/>
                        </a:rPr>
                        <a:t>Revised SID on integration of ONAP DCAE</a:t>
                      </a:r>
                      <a:endParaRPr lang="en-US" sz="16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indent="0" algn="ctr" defTabSz="1219170" rtl="0" eaLnBrk="1" fontAlgn="t" latinLnBrk="0" hangingPunct="1">
                        <a:lnSpc>
                          <a:spcPct val="100000"/>
                        </a:lnSpc>
                        <a:spcBef>
                          <a:spcPts val="0"/>
                        </a:spcBef>
                        <a:spcAft>
                          <a:spcPts val="0"/>
                        </a:spcAft>
                        <a:buClrTx/>
                        <a:buSzTx/>
                        <a:buFontTx/>
                        <a:buNone/>
                        <a:tabLst/>
                        <a:defRPr/>
                      </a:pPr>
                      <a:r>
                        <a:rPr lang="en-US" sz="1600" b="0" i="0" u="none" strike="noStrike" kern="1200" dirty="0" smtClean="0">
                          <a:solidFill>
                            <a:schemeClr val="tx1"/>
                          </a:solidFill>
                          <a:effectLst/>
                          <a:latin typeface="Arial"/>
                          <a:ea typeface="+mn-ea"/>
                          <a:cs typeface="+mn-cs"/>
                        </a:rPr>
                        <a:t>AT&amp;T, Orange</a:t>
                      </a:r>
                    </a:p>
                    <a:p>
                      <a:pPr marL="95250" indent="0" algn="ctr" fontAlgn="t"/>
                      <a:endParaRPr lang="fr-FR" sz="1600" b="0" i="0" u="none" strike="noStrike" dirty="0">
                        <a:solidFill>
                          <a:schemeClr val="tx1"/>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Tree>
    <p:extLst>
      <p:ext uri="{BB962C8B-B14F-4D97-AF65-F5344CB8AC3E}">
        <p14:creationId xmlns:p14="http://schemas.microsoft.com/office/powerpoint/2010/main" val="455952544"/>
      </p:ext>
    </p:extLst>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260349"/>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OAM&amp;P Maintenance and Rel-15 small </a:t>
            </a:r>
            <a:r>
              <a:rPr lang="en-US" altLang="zh-CN" sz="3200" kern="0" dirty="0" smtClean="0">
                <a:solidFill>
                  <a:srgbClr val="FF0000"/>
                </a:solidFill>
                <a:latin typeface="Calibri"/>
                <a:cs typeface="+mj-cs"/>
              </a:rPr>
              <a:t>Enhancements</a:t>
            </a:r>
          </a:p>
          <a:p>
            <a:pPr algn="ctr">
              <a:defRPr/>
            </a:pPr>
            <a:r>
              <a:rPr lang="en-US" altLang="zh-CN" sz="2800" kern="0" dirty="0" smtClean="0">
                <a:solidFill>
                  <a:srgbClr val="FF0000"/>
                </a:solidFill>
                <a:latin typeface="Calibri"/>
                <a:cs typeface="+mj-cs"/>
              </a:rPr>
              <a:t>CRs for approval by SA5 closing plenary (1/2)</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165646902"/>
              </p:ext>
            </p:extLst>
          </p:nvPr>
        </p:nvGraphicFramePr>
        <p:xfrm>
          <a:off x="450373" y="1690194"/>
          <a:ext cx="10972802" cy="4571363"/>
        </p:xfrm>
        <a:graphic>
          <a:graphicData uri="http://schemas.openxmlformats.org/drawingml/2006/table">
            <a:tbl>
              <a:tblPr/>
              <a:tblGrid>
                <a:gridCol w="1310188">
                  <a:extLst>
                    <a:ext uri="{9D8B030D-6E8A-4147-A177-3AD203B41FA5}">
                      <a16:colId xmlns:a16="http://schemas.microsoft.com/office/drawing/2014/main" xmlns="" val="20000"/>
                    </a:ext>
                  </a:extLst>
                </a:gridCol>
                <a:gridCol w="7870859">
                  <a:extLst>
                    <a:ext uri="{9D8B030D-6E8A-4147-A177-3AD203B41FA5}">
                      <a16:colId xmlns:a16="http://schemas.microsoft.com/office/drawing/2014/main" xmlns="" val="20001"/>
                    </a:ext>
                  </a:extLst>
                </a:gridCol>
                <a:gridCol w="1791755">
                  <a:extLst>
                    <a:ext uri="{9D8B030D-6E8A-4147-A177-3AD203B41FA5}">
                      <a16:colId xmlns:a16="http://schemas.microsoft.com/office/drawing/2014/main" xmlns="" val="20002"/>
                    </a:ext>
                  </a:extLst>
                </a:gridCol>
              </a:tblGrid>
              <a:tr h="729169">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296541">
                <a:tc>
                  <a:txBody>
                    <a:bodyPr/>
                    <a:lstStyle/>
                    <a:p>
                      <a:pPr marL="0" algn="ctr" defTabSz="1219170" rtl="0" eaLnBrk="1" fontAlgn="t" latinLnBrk="0" hangingPunct="1"/>
                      <a:r>
                        <a:rPr lang="en-US" sz="1400" b="0" i="0" u="none" strike="noStrike" kern="1200" dirty="0" smtClean="0">
                          <a:solidFill>
                            <a:srgbClr val="000000"/>
                          </a:solidFill>
                          <a:effectLst/>
                          <a:latin typeface="Arial"/>
                          <a:ea typeface="+mn-ea"/>
                          <a:cs typeface="+mn-cs"/>
                        </a:rPr>
                        <a:t> S5‑183279</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en-US" sz="1400" b="0" i="0" u="none" strike="noStrike" kern="1200" dirty="0" smtClean="0">
                          <a:solidFill>
                            <a:srgbClr val="000000"/>
                          </a:solidFill>
                          <a:effectLst/>
                          <a:latin typeface="Arial"/>
                          <a:ea typeface="+mn-ea"/>
                          <a:cs typeface="+mn-cs"/>
                        </a:rPr>
                        <a:t>Rel-11 CR 32156 Datatype </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en-US" sz="1400" b="0" i="0" u="none" strike="noStrike" kern="1200" dirty="0" smtClean="0">
                          <a:solidFill>
                            <a:srgbClr val="000000"/>
                          </a:solidFill>
                          <a:effectLst/>
                          <a:latin typeface="Arial"/>
                          <a:ea typeface="+mn-ea"/>
                          <a:cs typeface="+mn-cs"/>
                        </a:rPr>
                        <a:t>Ericsson</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286603">
                <a:tc>
                  <a:txBody>
                    <a:bodyPr/>
                    <a:lstStyle/>
                    <a:p>
                      <a:pPr marL="0" algn="ctr" defTabSz="1219170" rtl="0" eaLnBrk="1" fontAlgn="t" latinLnBrk="0" hangingPunct="1"/>
                      <a:r>
                        <a:rPr lang="en-US" sz="1400" b="0" i="0" u="none" strike="noStrike" kern="1200" dirty="0" smtClean="0">
                          <a:solidFill>
                            <a:srgbClr val="000000"/>
                          </a:solidFill>
                          <a:effectLst/>
                          <a:latin typeface="Arial"/>
                          <a:ea typeface="+mn-ea"/>
                          <a:cs typeface="+mn-cs"/>
                        </a:rPr>
                        <a:t> S5‑183280</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en-US" sz="1400" b="0" i="0" u="none" strike="noStrike" kern="1200" dirty="0" smtClean="0">
                          <a:solidFill>
                            <a:srgbClr val="000000"/>
                          </a:solidFill>
                          <a:effectLst/>
                          <a:latin typeface="Arial"/>
                          <a:ea typeface="+mn-ea"/>
                          <a:cs typeface="+mn-cs"/>
                        </a:rPr>
                        <a:t>Rel-12 CR 32156 Datatype</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en-US" sz="1400" b="0" i="0" u="none" strike="noStrike" kern="1200" dirty="0" smtClean="0">
                          <a:solidFill>
                            <a:srgbClr val="000000"/>
                          </a:solidFill>
                          <a:effectLst/>
                          <a:latin typeface="Arial"/>
                          <a:ea typeface="+mn-ea"/>
                          <a:cs typeface="+mn-cs"/>
                        </a:rPr>
                        <a:t>Ericsson</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268235">
                <a:tc>
                  <a:txBody>
                    <a:bodyPr/>
                    <a:lstStyle/>
                    <a:p>
                      <a:pPr marL="0" algn="ctr" defTabSz="1219170" rtl="0" eaLnBrk="1" fontAlgn="t" latinLnBrk="0" hangingPunct="1"/>
                      <a:r>
                        <a:rPr lang="en-US" sz="1400" b="0" i="0" u="none" strike="noStrike" kern="1200" dirty="0" smtClean="0">
                          <a:solidFill>
                            <a:srgbClr val="000000"/>
                          </a:solidFill>
                          <a:effectLst/>
                          <a:latin typeface="Arial"/>
                          <a:ea typeface="+mn-ea"/>
                          <a:cs typeface="+mn-cs"/>
                        </a:rPr>
                        <a:t> S5‑183308</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en-US" sz="1400" b="0" i="0" u="none" strike="noStrike" kern="1200" dirty="0" smtClean="0">
                          <a:solidFill>
                            <a:srgbClr val="000000"/>
                          </a:solidFill>
                          <a:effectLst/>
                          <a:latin typeface="Arial"/>
                          <a:ea typeface="+mn-ea"/>
                          <a:cs typeface="+mn-cs"/>
                        </a:rPr>
                        <a:t>Rel-13 CR 32156 Datatype</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en-US" sz="1400" b="0" i="0" u="none" strike="noStrike" kern="1200" dirty="0" smtClean="0">
                          <a:solidFill>
                            <a:srgbClr val="000000"/>
                          </a:solidFill>
                          <a:effectLst/>
                          <a:latin typeface="Arial"/>
                          <a:ea typeface="+mn-ea"/>
                          <a:cs typeface="+mn-cs"/>
                        </a:rPr>
                        <a:t>Ericsson</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335293">
                <a:tc>
                  <a:txBody>
                    <a:bodyPr/>
                    <a:lstStyle/>
                    <a:p>
                      <a:pPr marL="0" algn="ctr" defTabSz="1219170" rtl="0" eaLnBrk="1" fontAlgn="t" latinLnBrk="0" hangingPunct="1"/>
                      <a:r>
                        <a:rPr lang="en-US" sz="1400" b="0" i="0" u="none" strike="noStrike" kern="1200" dirty="0" smtClean="0">
                          <a:solidFill>
                            <a:srgbClr val="000000"/>
                          </a:solidFill>
                          <a:effectLst/>
                          <a:latin typeface="Arial"/>
                          <a:ea typeface="+mn-ea"/>
                          <a:cs typeface="+mn-cs"/>
                        </a:rPr>
                        <a:t> S5‑183310</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en-US" sz="1400" b="0" i="0" u="none" strike="noStrike" kern="1200" dirty="0" smtClean="0">
                          <a:solidFill>
                            <a:srgbClr val="000000"/>
                          </a:solidFill>
                          <a:effectLst/>
                          <a:latin typeface="Arial"/>
                          <a:ea typeface="+mn-ea"/>
                          <a:cs typeface="+mn-cs"/>
                        </a:rPr>
                        <a:t>Rel-14 CR 32156 Datatype </a:t>
                      </a:r>
                      <a:endParaRPr lang="pt-B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en-US" sz="1400" b="0" i="0" u="none" strike="noStrike" kern="1200" dirty="0" smtClean="0">
                          <a:solidFill>
                            <a:srgbClr val="000000"/>
                          </a:solidFill>
                          <a:effectLst/>
                          <a:latin typeface="Arial"/>
                          <a:ea typeface="+mn-ea"/>
                          <a:cs typeface="+mn-cs"/>
                        </a:rPr>
                        <a:t>Ericsson</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295058">
                <a:tc>
                  <a:txBody>
                    <a:bodyPr/>
                    <a:lstStyle/>
                    <a:p>
                      <a:pPr marL="0" algn="ctr" defTabSz="1219170" rtl="0" eaLnBrk="1" fontAlgn="t" latinLnBrk="0" hangingPunct="1"/>
                      <a:r>
                        <a:rPr lang="en-US" sz="1400" b="0" i="0" u="none" strike="noStrike" kern="1200" dirty="0" smtClean="0">
                          <a:solidFill>
                            <a:srgbClr val="000000"/>
                          </a:solidFill>
                          <a:effectLst/>
                          <a:latin typeface="Arial"/>
                          <a:ea typeface="+mn-ea"/>
                          <a:cs typeface="+mn-cs"/>
                        </a:rPr>
                        <a:t> S5‑183311</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indent="82550" algn="l" defTabSz="1219170"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rgbClr val="000000"/>
                          </a:solidFill>
                          <a:effectLst/>
                          <a:latin typeface="Arial"/>
                          <a:ea typeface="+mn-ea"/>
                          <a:cs typeface="+mn-cs"/>
                        </a:rPr>
                        <a:t>Rel-11 CR 28658 Align terminology </a:t>
                      </a:r>
                      <a:endParaRPr lang="fr-FR" sz="1400" b="0" i="0" u="none" strike="noStrike" kern="1200" dirty="0" smtClean="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en-US" sz="1400" b="0" i="0" u="none" strike="noStrike" kern="1200" dirty="0" smtClean="0">
                          <a:solidFill>
                            <a:srgbClr val="000000"/>
                          </a:solidFill>
                          <a:effectLst/>
                          <a:latin typeface="Arial"/>
                          <a:ea typeface="+mn-ea"/>
                          <a:cs typeface="+mn-cs"/>
                        </a:rPr>
                        <a:t>Ericsson</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r h="295058">
                <a:tc>
                  <a:txBody>
                    <a:bodyPr/>
                    <a:lstStyle/>
                    <a:p>
                      <a:pPr marL="0" algn="ctr" defTabSz="1219170" rtl="0" eaLnBrk="1" fontAlgn="t" latinLnBrk="0" hangingPunct="1"/>
                      <a:r>
                        <a:rPr lang="en-US" sz="1400" b="0" i="0" u="none" strike="noStrike" kern="1200" dirty="0" smtClean="0">
                          <a:solidFill>
                            <a:srgbClr val="000000"/>
                          </a:solidFill>
                          <a:effectLst/>
                          <a:latin typeface="Arial"/>
                          <a:ea typeface="+mn-ea"/>
                          <a:cs typeface="+mn-cs"/>
                        </a:rPr>
                        <a:t> S5‑183312</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indent="82550" algn="l" defTabSz="1219170"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rgbClr val="000000"/>
                          </a:solidFill>
                          <a:effectLst/>
                          <a:latin typeface="Arial"/>
                          <a:ea typeface="+mn-ea"/>
                          <a:cs typeface="+mn-cs"/>
                        </a:rPr>
                        <a:t>Rel-12 CR 28658 Align terminology </a:t>
                      </a:r>
                      <a:endParaRPr lang="fr-FR" sz="1400" b="0" i="0" u="none" strike="noStrike" kern="1200" dirty="0" smtClean="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en-US" sz="1400" b="0" i="0" u="none" strike="noStrike" kern="1200" dirty="0" smtClean="0">
                          <a:solidFill>
                            <a:srgbClr val="000000"/>
                          </a:solidFill>
                          <a:effectLst/>
                          <a:latin typeface="Arial"/>
                          <a:ea typeface="+mn-ea"/>
                          <a:cs typeface="+mn-cs"/>
                        </a:rPr>
                        <a:t>Ericsson</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6"/>
                  </a:ext>
                </a:extLst>
              </a:tr>
              <a:tr h="295058">
                <a:tc>
                  <a:txBody>
                    <a:bodyPr/>
                    <a:lstStyle/>
                    <a:p>
                      <a:pPr marL="0" algn="ctr" defTabSz="1219170" rtl="0" eaLnBrk="1" fontAlgn="t" latinLnBrk="0" hangingPunct="1"/>
                      <a:r>
                        <a:rPr lang="en-US" sz="1400" b="0" i="0" u="none" strike="noStrike" kern="1200" dirty="0" smtClean="0">
                          <a:solidFill>
                            <a:srgbClr val="000000"/>
                          </a:solidFill>
                          <a:effectLst/>
                          <a:latin typeface="Arial"/>
                          <a:ea typeface="+mn-ea"/>
                          <a:cs typeface="+mn-cs"/>
                        </a:rPr>
                        <a:t> S5‑183313</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indent="82550" algn="l" defTabSz="1219170"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rgbClr val="000000"/>
                          </a:solidFill>
                          <a:effectLst/>
                          <a:latin typeface="Arial"/>
                          <a:ea typeface="+mn-ea"/>
                          <a:cs typeface="+mn-cs"/>
                        </a:rPr>
                        <a:t>Rel-13 CR 28658 Align terminology </a:t>
                      </a:r>
                      <a:endParaRPr lang="fr-FR" sz="1400" b="0" i="0" u="none" strike="noStrike" kern="1200" dirty="0" smtClean="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en-US" sz="1400" b="0" i="0" u="none" strike="noStrike" kern="1200" dirty="0" smtClean="0">
                          <a:solidFill>
                            <a:srgbClr val="000000"/>
                          </a:solidFill>
                          <a:effectLst/>
                          <a:latin typeface="Arial"/>
                          <a:ea typeface="+mn-ea"/>
                          <a:cs typeface="+mn-cs"/>
                        </a:rPr>
                        <a:t>Ericsson</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7"/>
                  </a:ext>
                </a:extLst>
              </a:tr>
              <a:tr h="295058">
                <a:tc>
                  <a:txBody>
                    <a:bodyPr/>
                    <a:lstStyle/>
                    <a:p>
                      <a:pPr marL="0" algn="ctr" defTabSz="1219170" rtl="0" eaLnBrk="1" fontAlgn="t" latinLnBrk="0" hangingPunct="1"/>
                      <a:r>
                        <a:rPr lang="en-US" sz="1400" b="0" i="0" u="none" strike="noStrike" kern="1200" dirty="0" smtClean="0">
                          <a:solidFill>
                            <a:srgbClr val="000000"/>
                          </a:solidFill>
                          <a:effectLst/>
                          <a:latin typeface="Arial"/>
                          <a:ea typeface="+mn-ea"/>
                          <a:cs typeface="+mn-cs"/>
                        </a:rPr>
                        <a:t> S5‑183314</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indent="82550" algn="l" defTabSz="1219170"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rgbClr val="000000"/>
                          </a:solidFill>
                          <a:effectLst/>
                          <a:latin typeface="Arial"/>
                          <a:ea typeface="+mn-ea"/>
                          <a:cs typeface="+mn-cs"/>
                        </a:rPr>
                        <a:t>Rel-14 CR 28658 Align terminology </a:t>
                      </a:r>
                      <a:endParaRPr lang="fr-FR" sz="1400" b="0" i="0" u="none" strike="noStrike" kern="1200" dirty="0" smtClean="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en-US" sz="1400" b="0" i="0" u="none" strike="noStrike" kern="1200" dirty="0" smtClean="0">
                          <a:solidFill>
                            <a:srgbClr val="000000"/>
                          </a:solidFill>
                          <a:effectLst/>
                          <a:latin typeface="Arial"/>
                          <a:ea typeface="+mn-ea"/>
                          <a:cs typeface="+mn-cs"/>
                        </a:rPr>
                        <a:t>Ericsson</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8"/>
                  </a:ext>
                </a:extLst>
              </a:tr>
              <a:tr h="295058">
                <a:tc>
                  <a:txBody>
                    <a:bodyPr/>
                    <a:lstStyle/>
                    <a:p>
                      <a:pPr marL="0" algn="ctr" defTabSz="1219170" rtl="0" eaLnBrk="1" fontAlgn="t" latinLnBrk="0" hangingPunct="1"/>
                      <a:r>
                        <a:rPr lang="en-US" sz="1400" b="0" i="0" u="none" strike="noStrike" kern="1200" dirty="0" smtClean="0">
                          <a:solidFill>
                            <a:srgbClr val="000000"/>
                          </a:solidFill>
                          <a:effectLst/>
                          <a:latin typeface="Arial"/>
                          <a:ea typeface="+mn-ea"/>
                          <a:cs typeface="+mn-cs"/>
                        </a:rPr>
                        <a:t> S5‑183315</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indent="82550" algn="l" defTabSz="1219170"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rgbClr val="000000"/>
                          </a:solidFill>
                          <a:effectLst/>
                          <a:latin typeface="Arial"/>
                          <a:ea typeface="+mn-ea"/>
                          <a:cs typeface="+mn-cs"/>
                        </a:rPr>
                        <a:t>Rel-15 CR 28658 Align terminology </a:t>
                      </a:r>
                      <a:endParaRPr lang="fr-FR" sz="1400" b="0" i="0" u="none" strike="noStrike" kern="1200" dirty="0" smtClean="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en-US" sz="1400" b="0" i="0" u="none" strike="noStrike" kern="1200" dirty="0" smtClean="0">
                          <a:solidFill>
                            <a:srgbClr val="000000"/>
                          </a:solidFill>
                          <a:effectLst/>
                          <a:latin typeface="Arial"/>
                          <a:ea typeface="+mn-ea"/>
                          <a:cs typeface="+mn-cs"/>
                        </a:rPr>
                        <a:t>Ericsson</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9"/>
                  </a:ext>
                </a:extLst>
              </a:tr>
              <a:tr h="295058">
                <a:tc>
                  <a:txBody>
                    <a:bodyPr/>
                    <a:lstStyle/>
                    <a:p>
                      <a:pPr marL="0" algn="ctr" defTabSz="1219170" rtl="0" eaLnBrk="1" fontAlgn="t" latinLnBrk="0" hangingPunct="1"/>
                      <a:r>
                        <a:rPr lang="en-US" sz="1400" b="0" i="0" u="none" strike="noStrike" kern="1200" dirty="0" smtClean="0">
                          <a:solidFill>
                            <a:srgbClr val="000000"/>
                          </a:solidFill>
                          <a:effectLst/>
                          <a:latin typeface="Arial"/>
                          <a:ea typeface="+mn-ea"/>
                          <a:cs typeface="+mn-cs"/>
                        </a:rPr>
                        <a:t> S5‑183316</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indent="-12700" algn="l" defTabSz="1219170"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rgbClr val="000000"/>
                          </a:solidFill>
                          <a:effectLst/>
                          <a:latin typeface="Arial"/>
                          <a:ea typeface="+mn-ea"/>
                          <a:cs typeface="+mn-cs"/>
                        </a:rPr>
                        <a:t>	Rel-11 CR 28701 Align terminology </a:t>
                      </a:r>
                      <a:endParaRPr lang="fr-FR" sz="1400" b="0" i="0" u="none" strike="noStrike" kern="1200" dirty="0" smtClean="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en-US" sz="1400" b="0" i="0" u="none" strike="noStrike" kern="1200" dirty="0" smtClean="0">
                          <a:solidFill>
                            <a:srgbClr val="000000"/>
                          </a:solidFill>
                          <a:effectLst/>
                          <a:latin typeface="Arial"/>
                          <a:ea typeface="+mn-ea"/>
                          <a:cs typeface="+mn-cs"/>
                        </a:rPr>
                        <a:t>Ericsson</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10"/>
                  </a:ext>
                </a:extLst>
              </a:tr>
              <a:tr h="295058">
                <a:tc>
                  <a:txBody>
                    <a:bodyPr/>
                    <a:lstStyle/>
                    <a:p>
                      <a:pPr marL="0" algn="ctr" defTabSz="1219170" rtl="0" eaLnBrk="1" fontAlgn="t" latinLnBrk="0" hangingPunct="1"/>
                      <a:r>
                        <a:rPr lang="en-US" sz="1400" b="0" i="0" u="none" strike="noStrike" kern="1200" dirty="0" smtClean="0">
                          <a:solidFill>
                            <a:srgbClr val="000000"/>
                          </a:solidFill>
                          <a:effectLst/>
                          <a:latin typeface="Arial"/>
                          <a:ea typeface="+mn-ea"/>
                          <a:cs typeface="+mn-cs"/>
                        </a:rPr>
                        <a:t> S5‑183317</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indent="-12700" algn="l" defTabSz="1219170"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rgbClr val="000000"/>
                          </a:solidFill>
                          <a:effectLst/>
                          <a:latin typeface="Arial"/>
                          <a:ea typeface="+mn-ea"/>
                          <a:cs typeface="+mn-cs"/>
                        </a:rPr>
                        <a:t>	Rel-12 CR 28701 Align terminology </a:t>
                      </a:r>
                      <a:endParaRPr lang="fr-FR" sz="1400" b="0" i="0" u="none" strike="noStrike" kern="1200" dirty="0" smtClean="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en-US" sz="1400" b="0" i="0" u="none" strike="noStrike" kern="1200" dirty="0" smtClean="0">
                          <a:solidFill>
                            <a:srgbClr val="000000"/>
                          </a:solidFill>
                          <a:effectLst/>
                          <a:latin typeface="Arial"/>
                          <a:ea typeface="+mn-ea"/>
                          <a:cs typeface="+mn-cs"/>
                        </a:rPr>
                        <a:t>Ericsson</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11"/>
                  </a:ext>
                </a:extLst>
              </a:tr>
              <a:tr h="295058">
                <a:tc>
                  <a:txBody>
                    <a:bodyPr/>
                    <a:lstStyle/>
                    <a:p>
                      <a:pPr marL="0" algn="ctr" defTabSz="1219170" rtl="0" eaLnBrk="1" fontAlgn="t" latinLnBrk="0" hangingPunct="1"/>
                      <a:r>
                        <a:rPr lang="en-US" sz="1400" b="0" i="0" u="none" strike="noStrike" kern="1200" dirty="0" smtClean="0">
                          <a:solidFill>
                            <a:srgbClr val="000000"/>
                          </a:solidFill>
                          <a:effectLst/>
                          <a:latin typeface="Arial"/>
                          <a:ea typeface="+mn-ea"/>
                          <a:cs typeface="+mn-cs"/>
                        </a:rPr>
                        <a:t> S5‑183319</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indent="-12700" algn="l" defTabSz="1219170"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rgbClr val="000000"/>
                          </a:solidFill>
                          <a:effectLst/>
                          <a:latin typeface="Arial"/>
                          <a:ea typeface="+mn-ea"/>
                          <a:cs typeface="+mn-cs"/>
                        </a:rPr>
                        <a:t>	Rel-13 CR 28701 Align terminology </a:t>
                      </a:r>
                      <a:endParaRPr lang="fr-FR" sz="1400" b="0" i="0" u="none" strike="noStrike" kern="1200" dirty="0" smtClean="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en-US" sz="1400" b="0" i="0" u="none" strike="noStrike" kern="1200" dirty="0" smtClean="0">
                          <a:solidFill>
                            <a:srgbClr val="000000"/>
                          </a:solidFill>
                          <a:effectLst/>
                          <a:latin typeface="Arial"/>
                          <a:ea typeface="+mn-ea"/>
                          <a:cs typeface="+mn-cs"/>
                        </a:rPr>
                        <a:t>Ericsson</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12"/>
                  </a:ext>
                </a:extLst>
              </a:tr>
              <a:tr h="295058">
                <a:tc>
                  <a:txBody>
                    <a:bodyPr/>
                    <a:lstStyle/>
                    <a:p>
                      <a:pPr marL="0" algn="ctr" defTabSz="1219170" rtl="0" eaLnBrk="1" fontAlgn="t" latinLnBrk="0" hangingPunct="1"/>
                      <a:r>
                        <a:rPr lang="en-US" sz="1400" b="0" i="0" u="none" strike="noStrike" kern="1200" dirty="0" smtClean="0">
                          <a:solidFill>
                            <a:srgbClr val="000000"/>
                          </a:solidFill>
                          <a:effectLst/>
                          <a:latin typeface="Arial"/>
                          <a:ea typeface="+mn-ea"/>
                          <a:cs typeface="+mn-cs"/>
                        </a:rPr>
                        <a:t> S5‑183320</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indent="-12700" algn="l" defTabSz="1219170"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rgbClr val="000000"/>
                          </a:solidFill>
                          <a:effectLst/>
                          <a:latin typeface="Arial"/>
                          <a:ea typeface="+mn-ea"/>
                          <a:cs typeface="+mn-cs"/>
                        </a:rPr>
                        <a:t>	Rel-14 CR 28701 Align terminology </a:t>
                      </a:r>
                      <a:endParaRPr lang="fr-FR" sz="1400" b="0" i="0" u="none" strike="noStrike" kern="1200" dirty="0" smtClean="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en-US" sz="1400" b="0" i="0" u="none" strike="noStrike" kern="1200" dirty="0" smtClean="0">
                          <a:solidFill>
                            <a:srgbClr val="000000"/>
                          </a:solidFill>
                          <a:effectLst/>
                          <a:latin typeface="Arial"/>
                          <a:ea typeface="+mn-ea"/>
                          <a:cs typeface="+mn-cs"/>
                        </a:rPr>
                        <a:t>Ericsson</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13"/>
                  </a:ext>
                </a:extLst>
              </a:tr>
            </a:tbl>
          </a:graphicData>
        </a:graphic>
      </p:graphicFrame>
    </p:spTree>
    <p:extLst>
      <p:ext uri="{BB962C8B-B14F-4D97-AF65-F5344CB8AC3E}">
        <p14:creationId xmlns:p14="http://schemas.microsoft.com/office/powerpoint/2010/main" val="3132899243"/>
      </p:ext>
    </p:extLst>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260349"/>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OAM&amp;P Maintenance and Rel-15 small </a:t>
            </a:r>
            <a:r>
              <a:rPr lang="en-US" altLang="zh-CN" sz="3200" kern="0" dirty="0" smtClean="0">
                <a:solidFill>
                  <a:srgbClr val="FF0000"/>
                </a:solidFill>
                <a:latin typeface="Calibri"/>
                <a:cs typeface="+mj-cs"/>
              </a:rPr>
              <a:t>Enhancements</a:t>
            </a:r>
          </a:p>
          <a:p>
            <a:pPr algn="ctr">
              <a:defRPr/>
            </a:pPr>
            <a:r>
              <a:rPr lang="en-US" altLang="zh-CN" sz="2800" kern="0" dirty="0" smtClean="0">
                <a:solidFill>
                  <a:srgbClr val="FF0000"/>
                </a:solidFill>
                <a:latin typeface="Calibri"/>
                <a:cs typeface="+mj-cs"/>
              </a:rPr>
              <a:t>CRs for approval by SA5 closing plenary (2/2)</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925747310"/>
              </p:ext>
            </p:extLst>
          </p:nvPr>
        </p:nvGraphicFramePr>
        <p:xfrm>
          <a:off x="450373" y="1471826"/>
          <a:ext cx="10972802" cy="4525463"/>
        </p:xfrm>
        <a:graphic>
          <a:graphicData uri="http://schemas.openxmlformats.org/drawingml/2006/table">
            <a:tbl>
              <a:tblPr/>
              <a:tblGrid>
                <a:gridCol w="1310188">
                  <a:extLst>
                    <a:ext uri="{9D8B030D-6E8A-4147-A177-3AD203B41FA5}">
                      <a16:colId xmlns:a16="http://schemas.microsoft.com/office/drawing/2014/main" xmlns="" val="20000"/>
                    </a:ext>
                  </a:extLst>
                </a:gridCol>
                <a:gridCol w="7870859">
                  <a:extLst>
                    <a:ext uri="{9D8B030D-6E8A-4147-A177-3AD203B41FA5}">
                      <a16:colId xmlns:a16="http://schemas.microsoft.com/office/drawing/2014/main" xmlns="" val="20001"/>
                    </a:ext>
                  </a:extLst>
                </a:gridCol>
                <a:gridCol w="1791755">
                  <a:extLst>
                    <a:ext uri="{9D8B030D-6E8A-4147-A177-3AD203B41FA5}">
                      <a16:colId xmlns:a16="http://schemas.microsoft.com/office/drawing/2014/main" xmlns="" val="20002"/>
                    </a:ext>
                  </a:extLst>
                </a:gridCol>
              </a:tblGrid>
              <a:tr h="729169">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255598">
                <a:tc>
                  <a:txBody>
                    <a:bodyPr/>
                    <a:lstStyle/>
                    <a:p>
                      <a:pPr marL="0" algn="ctr" defTabSz="1219170" rtl="0" eaLnBrk="1" fontAlgn="t" latinLnBrk="0" hangingPunct="1"/>
                      <a:r>
                        <a:rPr lang="fr-FR" sz="1400" b="0" i="0" u="none" strike="noStrike" kern="1200" dirty="0" smtClean="0">
                          <a:solidFill>
                            <a:srgbClr val="000000"/>
                          </a:solidFill>
                          <a:effectLst/>
                          <a:latin typeface="Arial"/>
                          <a:ea typeface="+mn-ea"/>
                          <a:cs typeface="+mn-cs"/>
                        </a:rPr>
                        <a:t> S5‑183322</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fr-FR" sz="1400" b="0" i="0" u="none" strike="noStrike" kern="1200" dirty="0" smtClean="0">
                          <a:solidFill>
                            <a:srgbClr val="000000"/>
                          </a:solidFill>
                          <a:effectLst/>
                          <a:latin typeface="Arial"/>
                          <a:ea typeface="+mn-ea"/>
                          <a:cs typeface="+mn-cs"/>
                        </a:rPr>
                        <a:t>Rel-11 CR 32150 Editorial </a:t>
                      </a:r>
                      <a:r>
                        <a:rPr lang="fr-FR" sz="1400" b="0" i="0" u="none" strike="noStrike" kern="1200" dirty="0" err="1" smtClean="0">
                          <a:solidFill>
                            <a:srgbClr val="000000"/>
                          </a:solidFill>
                          <a:effectLst/>
                          <a:latin typeface="Arial"/>
                          <a:ea typeface="+mn-ea"/>
                          <a:cs typeface="+mn-cs"/>
                        </a:rPr>
                        <a:t>improvement</a:t>
                      </a:r>
                      <a:r>
                        <a:rPr lang="fr-FR" sz="1400" b="0" i="0" u="none" strike="noStrike" kern="1200" dirty="0" smtClean="0">
                          <a:solidFill>
                            <a:srgbClr val="000000"/>
                          </a:solidFill>
                          <a:effectLst/>
                          <a:latin typeface="Arial"/>
                          <a:ea typeface="+mn-ea"/>
                          <a:cs typeface="+mn-cs"/>
                        </a:rPr>
                        <a:t> correct </a:t>
                      </a:r>
                      <a:r>
                        <a:rPr lang="fr-FR" sz="1400" b="0" i="0" u="none" strike="noStrike" kern="1200" dirty="0" err="1" smtClean="0">
                          <a:solidFill>
                            <a:srgbClr val="000000"/>
                          </a:solidFill>
                          <a:effectLst/>
                          <a:latin typeface="Arial"/>
                          <a:ea typeface="+mn-ea"/>
                          <a:cs typeface="+mn-cs"/>
                        </a:rPr>
                        <a:t>reference</a:t>
                      </a:r>
                      <a:endParaRPr lang="pt-B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en-US" sz="1400" b="0" i="0" u="none" strike="noStrike" kern="1200" dirty="0" smtClean="0">
                          <a:solidFill>
                            <a:srgbClr val="000000"/>
                          </a:solidFill>
                          <a:effectLst/>
                          <a:latin typeface="Arial"/>
                          <a:ea typeface="+mn-ea"/>
                          <a:cs typeface="+mn-cs"/>
                        </a:rPr>
                        <a:t>Ericsson</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295058">
                <a:tc>
                  <a:txBody>
                    <a:bodyPr/>
                    <a:lstStyle/>
                    <a:p>
                      <a:pPr marL="0" algn="ctr" defTabSz="1219170" rtl="0" eaLnBrk="1" fontAlgn="t" latinLnBrk="0" hangingPunct="1"/>
                      <a:r>
                        <a:rPr lang="fr-FR" sz="1400" b="0" i="0" u="none" strike="noStrike" kern="1200" dirty="0" smtClean="0">
                          <a:solidFill>
                            <a:srgbClr val="000000"/>
                          </a:solidFill>
                          <a:effectLst/>
                          <a:latin typeface="Arial"/>
                          <a:ea typeface="+mn-ea"/>
                          <a:cs typeface="+mn-cs"/>
                        </a:rPr>
                        <a:t> S5‑183323</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fr-FR" sz="1400" b="0" i="0" u="none" strike="noStrike" kern="1200" dirty="0" smtClean="0">
                          <a:solidFill>
                            <a:srgbClr val="000000"/>
                          </a:solidFill>
                          <a:effectLst/>
                          <a:latin typeface="Arial"/>
                          <a:ea typeface="+mn-ea"/>
                          <a:cs typeface="+mn-cs"/>
                        </a:rPr>
                        <a:t>Rel-12 CR 32150 Editorial </a:t>
                      </a:r>
                      <a:r>
                        <a:rPr lang="fr-FR" sz="1400" b="0" i="0" u="none" strike="noStrike" kern="1200" dirty="0" err="1" smtClean="0">
                          <a:solidFill>
                            <a:srgbClr val="000000"/>
                          </a:solidFill>
                          <a:effectLst/>
                          <a:latin typeface="Arial"/>
                          <a:ea typeface="+mn-ea"/>
                          <a:cs typeface="+mn-cs"/>
                        </a:rPr>
                        <a:t>improvement</a:t>
                      </a:r>
                      <a:r>
                        <a:rPr lang="fr-FR" sz="1400" b="0" i="0" u="none" strike="noStrike" kern="1200" dirty="0" smtClean="0">
                          <a:solidFill>
                            <a:srgbClr val="000000"/>
                          </a:solidFill>
                          <a:effectLst/>
                          <a:latin typeface="Arial"/>
                          <a:ea typeface="+mn-ea"/>
                          <a:cs typeface="+mn-cs"/>
                        </a:rPr>
                        <a:t> correct </a:t>
                      </a:r>
                      <a:r>
                        <a:rPr lang="fr-FR" sz="1400" b="0" i="0" u="none" strike="noStrike" kern="1200" dirty="0" err="1" smtClean="0">
                          <a:solidFill>
                            <a:srgbClr val="000000"/>
                          </a:solidFill>
                          <a:effectLst/>
                          <a:latin typeface="Arial"/>
                          <a:ea typeface="+mn-ea"/>
                          <a:cs typeface="+mn-cs"/>
                        </a:rPr>
                        <a:t>reference</a:t>
                      </a:r>
                      <a:r>
                        <a:rPr lang="fr-FR" sz="1400" b="0" i="0" u="none" strike="noStrike" kern="1200" dirty="0" smtClean="0">
                          <a:solidFill>
                            <a:srgbClr val="000000"/>
                          </a:solidFill>
                          <a:effectLst/>
                          <a:latin typeface="Arial"/>
                          <a:ea typeface="+mn-ea"/>
                          <a:cs typeface="+mn-cs"/>
                        </a:rPr>
                        <a:t> </a:t>
                      </a:r>
                      <a:endParaRPr lang="pt-B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en-US" sz="1400" b="0" i="0" u="none" strike="noStrike" kern="1200" dirty="0" smtClean="0">
                          <a:solidFill>
                            <a:srgbClr val="000000"/>
                          </a:solidFill>
                          <a:effectLst/>
                          <a:latin typeface="Arial"/>
                          <a:ea typeface="+mn-ea"/>
                          <a:cs typeface="+mn-cs"/>
                        </a:rPr>
                        <a:t>Ericsson</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295058">
                <a:tc>
                  <a:txBody>
                    <a:bodyPr/>
                    <a:lstStyle/>
                    <a:p>
                      <a:pPr marL="0" algn="ctr" defTabSz="1219170" rtl="0" eaLnBrk="1" fontAlgn="t" latinLnBrk="0" hangingPunct="1"/>
                      <a:r>
                        <a:rPr lang="fr-FR" sz="1400" b="0" i="0" u="none" strike="noStrike" kern="1200" dirty="0" smtClean="0">
                          <a:solidFill>
                            <a:srgbClr val="000000"/>
                          </a:solidFill>
                          <a:effectLst/>
                          <a:latin typeface="Arial"/>
                          <a:ea typeface="+mn-ea"/>
                          <a:cs typeface="+mn-cs"/>
                        </a:rPr>
                        <a:t> S5‑183324</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fr-FR" sz="1400" b="0" i="0" u="none" strike="noStrike" kern="1200" dirty="0" smtClean="0">
                          <a:solidFill>
                            <a:srgbClr val="000000"/>
                          </a:solidFill>
                          <a:effectLst/>
                          <a:latin typeface="Arial"/>
                          <a:ea typeface="+mn-ea"/>
                          <a:cs typeface="+mn-cs"/>
                        </a:rPr>
                        <a:t>Rel-13 CR 32150 Editorial </a:t>
                      </a:r>
                      <a:r>
                        <a:rPr lang="fr-FR" sz="1400" b="0" i="0" u="none" strike="noStrike" kern="1200" dirty="0" err="1" smtClean="0">
                          <a:solidFill>
                            <a:srgbClr val="000000"/>
                          </a:solidFill>
                          <a:effectLst/>
                          <a:latin typeface="Arial"/>
                          <a:ea typeface="+mn-ea"/>
                          <a:cs typeface="+mn-cs"/>
                        </a:rPr>
                        <a:t>improvement</a:t>
                      </a:r>
                      <a:r>
                        <a:rPr lang="fr-FR" sz="1400" b="0" i="0" u="none" strike="noStrike" kern="1200" dirty="0" smtClean="0">
                          <a:solidFill>
                            <a:srgbClr val="000000"/>
                          </a:solidFill>
                          <a:effectLst/>
                          <a:latin typeface="Arial"/>
                          <a:ea typeface="+mn-ea"/>
                          <a:cs typeface="+mn-cs"/>
                        </a:rPr>
                        <a:t> correct </a:t>
                      </a:r>
                      <a:r>
                        <a:rPr lang="fr-FR" sz="1400" b="0" i="0" u="none" strike="noStrike" kern="1200" dirty="0" err="1" smtClean="0">
                          <a:solidFill>
                            <a:srgbClr val="000000"/>
                          </a:solidFill>
                          <a:effectLst/>
                          <a:latin typeface="Arial"/>
                          <a:ea typeface="+mn-ea"/>
                          <a:cs typeface="+mn-cs"/>
                        </a:rPr>
                        <a:t>reference</a:t>
                      </a:r>
                      <a:r>
                        <a:rPr lang="fr-FR" sz="1400" b="0" i="0" u="none" strike="noStrike" kern="1200" dirty="0" smtClean="0">
                          <a:solidFill>
                            <a:srgbClr val="000000"/>
                          </a:solidFill>
                          <a:effectLst/>
                          <a:latin typeface="Arial"/>
                          <a:ea typeface="+mn-ea"/>
                          <a:cs typeface="+mn-cs"/>
                        </a:rPr>
                        <a:t> </a:t>
                      </a:r>
                      <a:endParaRPr lang="pt-B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en-US" sz="1400" b="0" i="0" u="none" strike="noStrike" kern="1200" dirty="0" smtClean="0">
                          <a:solidFill>
                            <a:srgbClr val="000000"/>
                          </a:solidFill>
                          <a:effectLst/>
                          <a:latin typeface="Arial"/>
                          <a:ea typeface="+mn-ea"/>
                          <a:cs typeface="+mn-cs"/>
                        </a:rPr>
                        <a:t>Ericsson</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295058">
                <a:tc>
                  <a:txBody>
                    <a:bodyPr/>
                    <a:lstStyle/>
                    <a:p>
                      <a:pPr marL="0" algn="ctr" defTabSz="1219170" rtl="0" eaLnBrk="1" fontAlgn="t" latinLnBrk="0" hangingPunct="1"/>
                      <a:r>
                        <a:rPr lang="fr-FR" sz="1400" b="0" i="0" u="none" strike="noStrike" kern="1200" dirty="0" smtClean="0">
                          <a:solidFill>
                            <a:srgbClr val="000000"/>
                          </a:solidFill>
                          <a:effectLst/>
                          <a:latin typeface="Arial"/>
                          <a:ea typeface="+mn-ea"/>
                          <a:cs typeface="+mn-cs"/>
                        </a:rPr>
                        <a:t> S5‑183325</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fr-FR" sz="1400" b="0" i="0" u="none" strike="noStrike" kern="1200" dirty="0" smtClean="0">
                          <a:solidFill>
                            <a:srgbClr val="000000"/>
                          </a:solidFill>
                          <a:effectLst/>
                          <a:latin typeface="Arial"/>
                          <a:ea typeface="+mn-ea"/>
                          <a:cs typeface="+mn-cs"/>
                        </a:rPr>
                        <a:t>Rel-14 CR 32150 Editorial </a:t>
                      </a:r>
                      <a:r>
                        <a:rPr lang="fr-FR" sz="1400" b="0" i="0" u="none" strike="noStrike" kern="1200" dirty="0" err="1" smtClean="0">
                          <a:solidFill>
                            <a:srgbClr val="000000"/>
                          </a:solidFill>
                          <a:effectLst/>
                          <a:latin typeface="Arial"/>
                          <a:ea typeface="+mn-ea"/>
                          <a:cs typeface="+mn-cs"/>
                        </a:rPr>
                        <a:t>improvement</a:t>
                      </a:r>
                      <a:r>
                        <a:rPr lang="fr-FR" sz="1400" b="0" i="0" u="none" strike="noStrike" kern="1200" dirty="0" smtClean="0">
                          <a:solidFill>
                            <a:srgbClr val="000000"/>
                          </a:solidFill>
                          <a:effectLst/>
                          <a:latin typeface="Arial"/>
                          <a:ea typeface="+mn-ea"/>
                          <a:cs typeface="+mn-cs"/>
                        </a:rPr>
                        <a:t> correct </a:t>
                      </a:r>
                      <a:r>
                        <a:rPr lang="fr-FR" sz="1400" b="0" i="0" u="none" strike="noStrike" kern="1200" dirty="0" err="1" smtClean="0">
                          <a:solidFill>
                            <a:srgbClr val="000000"/>
                          </a:solidFill>
                          <a:effectLst/>
                          <a:latin typeface="Arial"/>
                          <a:ea typeface="+mn-ea"/>
                          <a:cs typeface="+mn-cs"/>
                        </a:rPr>
                        <a:t>reference</a:t>
                      </a:r>
                      <a:r>
                        <a:rPr lang="fr-FR" sz="1400" b="0" i="0" u="none" strike="noStrike" kern="1200" dirty="0" smtClean="0">
                          <a:solidFill>
                            <a:srgbClr val="000000"/>
                          </a:solidFill>
                          <a:effectLst/>
                          <a:latin typeface="Arial"/>
                          <a:ea typeface="+mn-ea"/>
                          <a:cs typeface="+mn-cs"/>
                        </a:rPr>
                        <a:t> </a:t>
                      </a:r>
                      <a:endParaRPr lang="pt-B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en-US" sz="1400" b="0" i="0" u="none" strike="noStrike" kern="1200" dirty="0" smtClean="0">
                          <a:solidFill>
                            <a:srgbClr val="000000"/>
                          </a:solidFill>
                          <a:effectLst/>
                          <a:latin typeface="Arial"/>
                          <a:ea typeface="+mn-ea"/>
                          <a:cs typeface="+mn-cs"/>
                        </a:rPr>
                        <a:t>Ericsson</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295058">
                <a:tc>
                  <a:txBody>
                    <a:bodyPr/>
                    <a:lstStyle/>
                    <a:p>
                      <a:pPr marL="0" algn="ctr" defTabSz="1219170" rtl="0" eaLnBrk="1" fontAlgn="t" latinLnBrk="0" hangingPunct="1"/>
                      <a:r>
                        <a:rPr lang="fr-FR" sz="1400" b="0" i="0" u="none" strike="noStrike" kern="1200" dirty="0" smtClean="0">
                          <a:solidFill>
                            <a:srgbClr val="000000"/>
                          </a:solidFill>
                          <a:effectLst/>
                          <a:latin typeface="Arial"/>
                          <a:ea typeface="+mn-ea"/>
                          <a:cs typeface="+mn-cs"/>
                        </a:rPr>
                        <a:t>S5-183394</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indent="82550" algn="l" defTabSz="1219170"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rgbClr val="000000"/>
                          </a:solidFill>
                          <a:effectLst/>
                          <a:latin typeface="Arial"/>
                          <a:ea typeface="+mn-ea"/>
                          <a:cs typeface="+mn-cs"/>
                        </a:rPr>
                        <a:t>CR Rel-15 TS 28622 remove references to </a:t>
                      </a:r>
                      <a:r>
                        <a:rPr lang="en-US" sz="1400" b="0" i="0" u="none" strike="noStrike" kern="1200" dirty="0" err="1" smtClean="0">
                          <a:solidFill>
                            <a:srgbClr val="000000"/>
                          </a:solidFill>
                          <a:effectLst/>
                          <a:latin typeface="Arial"/>
                          <a:ea typeface="+mn-ea"/>
                          <a:cs typeface="+mn-cs"/>
                        </a:rPr>
                        <a:t>Itf</a:t>
                      </a:r>
                      <a:r>
                        <a:rPr lang="en-US" sz="1400" b="0" i="0" u="none" strike="noStrike" kern="1200" dirty="0" smtClean="0">
                          <a:solidFill>
                            <a:srgbClr val="000000"/>
                          </a:solidFill>
                          <a:effectLst/>
                          <a:latin typeface="Arial"/>
                          <a:ea typeface="+mn-ea"/>
                          <a:cs typeface="+mn-cs"/>
                        </a:rPr>
                        <a:t>-N</a:t>
                      </a:r>
                      <a:endParaRPr lang="fr-FR" sz="1400" b="0" i="0" u="none" strike="noStrike" kern="1200" dirty="0" smtClean="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en-US" sz="1400" b="0" i="0" u="none" strike="noStrike" kern="1200" dirty="0" smtClean="0">
                          <a:solidFill>
                            <a:srgbClr val="000000"/>
                          </a:solidFill>
                          <a:effectLst/>
                          <a:latin typeface="Arial"/>
                          <a:ea typeface="+mn-ea"/>
                          <a:cs typeface="+mn-cs"/>
                        </a:rPr>
                        <a:t>Ericsson</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r h="295058">
                <a:tc>
                  <a:txBody>
                    <a:bodyPr/>
                    <a:lstStyle/>
                    <a:p>
                      <a:pPr marL="0" algn="ctr" defTabSz="1219170" rtl="0" eaLnBrk="1" fontAlgn="t" latinLnBrk="0" hangingPunct="1"/>
                      <a:r>
                        <a:rPr lang="en-US" sz="1400" b="0" i="0" u="none" strike="noStrike" kern="1200" dirty="0" smtClean="0">
                          <a:solidFill>
                            <a:srgbClr val="000000"/>
                          </a:solidFill>
                          <a:effectLst/>
                          <a:latin typeface="Arial"/>
                          <a:ea typeface="+mn-ea"/>
                          <a:cs typeface="+mn-cs"/>
                        </a:rPr>
                        <a:t> S5‑183395</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indent="82550" algn="l" defTabSz="1219170"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rgbClr val="000000"/>
                          </a:solidFill>
                          <a:effectLst/>
                          <a:latin typeface="Arial"/>
                          <a:ea typeface="+mn-ea"/>
                          <a:cs typeface="+mn-cs"/>
                        </a:rPr>
                        <a:t>Rel-11 CR 32157 Correction of References and Table</a:t>
                      </a:r>
                      <a:endParaRPr lang="fr-FR" sz="1400" b="0" i="0" u="none" strike="noStrike" kern="1200" dirty="0" smtClean="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en-US" sz="1400" b="0" i="0" u="none" strike="noStrike" kern="1200" dirty="0" smtClean="0">
                          <a:solidFill>
                            <a:srgbClr val="000000"/>
                          </a:solidFill>
                          <a:effectLst/>
                          <a:latin typeface="Arial"/>
                          <a:ea typeface="+mn-ea"/>
                          <a:cs typeface="+mn-cs"/>
                        </a:rPr>
                        <a:t>Ericsson</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6"/>
                  </a:ext>
                </a:extLst>
              </a:tr>
              <a:tr h="295058">
                <a:tc>
                  <a:txBody>
                    <a:bodyPr/>
                    <a:lstStyle/>
                    <a:p>
                      <a:pPr marL="0" algn="ctr" defTabSz="1219170" rtl="0" eaLnBrk="1" fontAlgn="t" latinLnBrk="0" hangingPunct="1"/>
                      <a:r>
                        <a:rPr lang="en-US" sz="1400" b="0" i="0" u="none" strike="noStrike" kern="1200" dirty="0" smtClean="0">
                          <a:solidFill>
                            <a:srgbClr val="000000"/>
                          </a:solidFill>
                          <a:effectLst/>
                          <a:latin typeface="Arial"/>
                          <a:ea typeface="+mn-ea"/>
                          <a:cs typeface="+mn-cs"/>
                        </a:rPr>
                        <a:t> S5‑183396</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indent="82550" algn="l" defTabSz="1219170"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rgbClr val="000000"/>
                          </a:solidFill>
                          <a:effectLst/>
                          <a:latin typeface="Arial"/>
                          <a:ea typeface="+mn-ea"/>
                          <a:cs typeface="+mn-cs"/>
                        </a:rPr>
                        <a:t>Rel-12 CR 32157 Correction of References and Table</a:t>
                      </a:r>
                      <a:endParaRPr lang="fr-FR" sz="1400" b="0" i="0" u="none" strike="noStrike" kern="1200" dirty="0" smtClean="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en-US" sz="1400" b="0" i="0" u="none" strike="noStrike" kern="1200" dirty="0" smtClean="0">
                          <a:solidFill>
                            <a:srgbClr val="000000"/>
                          </a:solidFill>
                          <a:effectLst/>
                          <a:latin typeface="Arial"/>
                          <a:ea typeface="+mn-ea"/>
                          <a:cs typeface="+mn-cs"/>
                        </a:rPr>
                        <a:t>Ericsson</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7"/>
                  </a:ext>
                </a:extLst>
              </a:tr>
              <a:tr h="295058">
                <a:tc>
                  <a:txBody>
                    <a:bodyPr/>
                    <a:lstStyle/>
                    <a:p>
                      <a:pPr marL="0" algn="ctr" defTabSz="1219170" rtl="0" eaLnBrk="1" fontAlgn="t" latinLnBrk="0" hangingPunct="1"/>
                      <a:r>
                        <a:rPr lang="en-US" sz="1400" b="0" i="0" u="none" strike="noStrike" kern="1200" dirty="0" smtClean="0">
                          <a:solidFill>
                            <a:srgbClr val="000000"/>
                          </a:solidFill>
                          <a:effectLst/>
                          <a:latin typeface="Arial"/>
                          <a:ea typeface="+mn-ea"/>
                          <a:cs typeface="+mn-cs"/>
                        </a:rPr>
                        <a:t> S5‑183397</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indent="82550" algn="l" defTabSz="1219170"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rgbClr val="000000"/>
                          </a:solidFill>
                          <a:effectLst/>
                          <a:latin typeface="Arial"/>
                          <a:ea typeface="+mn-ea"/>
                          <a:cs typeface="+mn-cs"/>
                        </a:rPr>
                        <a:t>Rel-13 CR 32157 Correction of References and Table</a:t>
                      </a:r>
                      <a:endParaRPr lang="fr-FR" sz="1400" b="0" i="0" u="none" strike="noStrike" kern="1200" dirty="0" smtClean="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en-US" sz="1400" b="0" i="0" u="none" strike="noStrike" kern="1200" dirty="0" smtClean="0">
                          <a:solidFill>
                            <a:srgbClr val="000000"/>
                          </a:solidFill>
                          <a:effectLst/>
                          <a:latin typeface="Arial"/>
                          <a:ea typeface="+mn-ea"/>
                          <a:cs typeface="+mn-cs"/>
                        </a:rPr>
                        <a:t>Ericsson</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8"/>
                  </a:ext>
                </a:extLst>
              </a:tr>
              <a:tr h="295058">
                <a:tc>
                  <a:txBody>
                    <a:bodyPr/>
                    <a:lstStyle/>
                    <a:p>
                      <a:pPr marL="0" algn="ctr" defTabSz="1219170" rtl="0" eaLnBrk="1" fontAlgn="t" latinLnBrk="0" hangingPunct="1"/>
                      <a:r>
                        <a:rPr lang="en-US" sz="1400" b="0" i="0" u="none" strike="noStrike" kern="1200" dirty="0" smtClean="0">
                          <a:solidFill>
                            <a:srgbClr val="000000"/>
                          </a:solidFill>
                          <a:effectLst/>
                          <a:latin typeface="Arial"/>
                          <a:ea typeface="+mn-ea"/>
                          <a:cs typeface="+mn-cs"/>
                        </a:rPr>
                        <a:t> S5‑183398</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indent="82550" algn="l" defTabSz="1219170"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rgbClr val="000000"/>
                          </a:solidFill>
                          <a:effectLst/>
                          <a:latin typeface="Arial"/>
                          <a:ea typeface="+mn-ea"/>
                          <a:cs typeface="+mn-cs"/>
                        </a:rPr>
                        <a:t>Rel-14 CR 32157 Correction of References and Table</a:t>
                      </a:r>
                      <a:endParaRPr lang="fr-FR" sz="1400" b="0" i="0" u="none" strike="noStrike" kern="1200" dirty="0" smtClean="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en-US" sz="1400" b="0" i="0" u="none" strike="noStrike" kern="1200" dirty="0" smtClean="0">
                          <a:solidFill>
                            <a:srgbClr val="000000"/>
                          </a:solidFill>
                          <a:effectLst/>
                          <a:latin typeface="Arial"/>
                          <a:ea typeface="+mn-ea"/>
                          <a:cs typeface="+mn-cs"/>
                        </a:rPr>
                        <a:t>Ericsson</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9"/>
                  </a:ext>
                </a:extLst>
              </a:tr>
              <a:tr h="295058">
                <a:tc>
                  <a:txBody>
                    <a:bodyPr/>
                    <a:lstStyle/>
                    <a:p>
                      <a:pPr marL="0" algn="ctr" defTabSz="1219170" rtl="0" eaLnBrk="1" fontAlgn="t" latinLnBrk="0" hangingPunct="1"/>
                      <a:r>
                        <a:rPr lang="fr-FR" sz="1400" b="0" i="0" u="none" strike="noStrike" kern="1200" dirty="0" smtClean="0">
                          <a:solidFill>
                            <a:srgbClr val="000000"/>
                          </a:solidFill>
                          <a:effectLst/>
                          <a:latin typeface="Arial"/>
                          <a:ea typeface="+mn-ea"/>
                          <a:cs typeface="+mn-cs"/>
                        </a:rPr>
                        <a:t> S5‑183399</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indent="-12700" algn="l" defTabSz="1219170" rtl="0" eaLnBrk="1" fontAlgn="t" latinLnBrk="0" hangingPunct="1">
                        <a:lnSpc>
                          <a:spcPct val="100000"/>
                        </a:lnSpc>
                        <a:spcBef>
                          <a:spcPts val="0"/>
                        </a:spcBef>
                        <a:spcAft>
                          <a:spcPts val="0"/>
                        </a:spcAft>
                        <a:buClrTx/>
                        <a:buSzTx/>
                        <a:buFontTx/>
                        <a:buNone/>
                        <a:tabLst/>
                        <a:defRPr/>
                      </a:pPr>
                      <a:r>
                        <a:rPr lang="fr-FR" sz="1400" b="0" i="0" u="none" strike="noStrike" kern="1200" dirty="0" smtClean="0">
                          <a:solidFill>
                            <a:srgbClr val="000000"/>
                          </a:solidFill>
                          <a:effectLst/>
                          <a:latin typeface="Arial"/>
                          <a:ea typeface="+mn-ea"/>
                          <a:cs typeface="+mn-cs"/>
                        </a:rPr>
                        <a:t>	Rel-11 CR 32156 Model </a:t>
                      </a:r>
                      <a:r>
                        <a:rPr lang="fr-FR" sz="1400" b="0" i="0" u="none" strike="noStrike" kern="1200" dirty="0" err="1" smtClean="0">
                          <a:solidFill>
                            <a:srgbClr val="000000"/>
                          </a:solidFill>
                          <a:effectLst/>
                          <a:latin typeface="Arial"/>
                          <a:ea typeface="+mn-ea"/>
                          <a:cs typeface="+mn-cs"/>
                        </a:rPr>
                        <a:t>Repertoire</a:t>
                      </a:r>
                      <a:r>
                        <a:rPr lang="fr-FR" sz="1400" b="0" i="0" u="none" strike="noStrike" kern="1200" dirty="0" smtClean="0">
                          <a:solidFill>
                            <a:srgbClr val="000000"/>
                          </a:solidFill>
                          <a:effectLst/>
                          <a:latin typeface="Arial"/>
                          <a:ea typeface="+mn-ea"/>
                          <a:cs typeface="+mn-cs"/>
                        </a:rPr>
                        <a:t> </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en-US" sz="1400" b="0" i="0" u="none" strike="noStrike" kern="1200" dirty="0" smtClean="0">
                          <a:solidFill>
                            <a:srgbClr val="000000"/>
                          </a:solidFill>
                          <a:effectLst/>
                          <a:latin typeface="Arial"/>
                          <a:ea typeface="+mn-ea"/>
                          <a:cs typeface="+mn-cs"/>
                        </a:rPr>
                        <a:t>Ericsson</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10"/>
                  </a:ext>
                </a:extLst>
              </a:tr>
              <a:tr h="295058">
                <a:tc>
                  <a:txBody>
                    <a:bodyPr/>
                    <a:lstStyle/>
                    <a:p>
                      <a:pPr marL="0" algn="ctr" defTabSz="1219170" rtl="0" eaLnBrk="1" fontAlgn="t" latinLnBrk="0" hangingPunct="1"/>
                      <a:r>
                        <a:rPr lang="fr-FR" sz="1400" b="0" i="0" u="none" strike="noStrike" kern="1200" dirty="0" smtClean="0">
                          <a:solidFill>
                            <a:srgbClr val="000000"/>
                          </a:solidFill>
                          <a:effectLst/>
                          <a:latin typeface="Arial"/>
                          <a:ea typeface="+mn-ea"/>
                          <a:cs typeface="+mn-cs"/>
                        </a:rPr>
                        <a:t> S5‑183400</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indent="-12700" algn="l" defTabSz="1219170" rtl="0" eaLnBrk="1" fontAlgn="t" latinLnBrk="0" hangingPunct="1">
                        <a:lnSpc>
                          <a:spcPct val="100000"/>
                        </a:lnSpc>
                        <a:spcBef>
                          <a:spcPts val="0"/>
                        </a:spcBef>
                        <a:spcAft>
                          <a:spcPts val="0"/>
                        </a:spcAft>
                        <a:buClrTx/>
                        <a:buSzTx/>
                        <a:buFontTx/>
                        <a:buNone/>
                        <a:tabLst/>
                        <a:defRPr/>
                      </a:pPr>
                      <a:r>
                        <a:rPr lang="fr-FR" sz="1400" b="0" i="0" u="none" strike="noStrike" kern="1200" dirty="0" smtClean="0">
                          <a:solidFill>
                            <a:srgbClr val="000000"/>
                          </a:solidFill>
                          <a:effectLst/>
                          <a:latin typeface="Arial"/>
                          <a:ea typeface="+mn-ea"/>
                          <a:cs typeface="+mn-cs"/>
                        </a:rPr>
                        <a:t>	Rel-12 CR 32156 Model </a:t>
                      </a:r>
                      <a:r>
                        <a:rPr lang="fr-FR" sz="1400" b="0" i="0" u="none" strike="noStrike" kern="1200" dirty="0" err="1" smtClean="0">
                          <a:solidFill>
                            <a:srgbClr val="000000"/>
                          </a:solidFill>
                          <a:effectLst/>
                          <a:latin typeface="Arial"/>
                          <a:ea typeface="+mn-ea"/>
                          <a:cs typeface="+mn-cs"/>
                        </a:rPr>
                        <a:t>Repertoire</a:t>
                      </a:r>
                      <a:r>
                        <a:rPr lang="fr-FR" sz="1400" b="0" i="0" u="none" strike="noStrike" kern="1200" dirty="0" smtClean="0">
                          <a:solidFill>
                            <a:srgbClr val="000000"/>
                          </a:solidFill>
                          <a:effectLst/>
                          <a:latin typeface="Arial"/>
                          <a:ea typeface="+mn-ea"/>
                          <a:cs typeface="+mn-cs"/>
                        </a:rPr>
                        <a:t> </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en-US" sz="1400" b="0" i="0" u="none" strike="noStrike" kern="1200" dirty="0" smtClean="0">
                          <a:solidFill>
                            <a:srgbClr val="000000"/>
                          </a:solidFill>
                          <a:effectLst/>
                          <a:latin typeface="Arial"/>
                          <a:ea typeface="+mn-ea"/>
                          <a:cs typeface="+mn-cs"/>
                        </a:rPr>
                        <a:t>Ericsson</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11"/>
                  </a:ext>
                </a:extLst>
              </a:tr>
              <a:tr h="295058">
                <a:tc>
                  <a:txBody>
                    <a:bodyPr/>
                    <a:lstStyle/>
                    <a:p>
                      <a:pPr marL="0" algn="ctr" defTabSz="1219170" rtl="0" eaLnBrk="1" fontAlgn="t" latinLnBrk="0" hangingPunct="1"/>
                      <a:r>
                        <a:rPr lang="fr-FR" sz="1400" b="0" i="0" u="none" strike="noStrike" kern="1200" dirty="0" smtClean="0">
                          <a:solidFill>
                            <a:srgbClr val="000000"/>
                          </a:solidFill>
                          <a:effectLst/>
                          <a:latin typeface="Arial"/>
                          <a:ea typeface="+mn-ea"/>
                          <a:cs typeface="+mn-cs"/>
                        </a:rPr>
                        <a:t> S5‑183401</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indent="-12700" algn="l" defTabSz="1219170" rtl="0" eaLnBrk="1" fontAlgn="t" latinLnBrk="0" hangingPunct="1">
                        <a:lnSpc>
                          <a:spcPct val="100000"/>
                        </a:lnSpc>
                        <a:spcBef>
                          <a:spcPts val="0"/>
                        </a:spcBef>
                        <a:spcAft>
                          <a:spcPts val="0"/>
                        </a:spcAft>
                        <a:buClrTx/>
                        <a:buSzTx/>
                        <a:buFontTx/>
                        <a:buNone/>
                        <a:tabLst/>
                        <a:defRPr/>
                      </a:pPr>
                      <a:r>
                        <a:rPr lang="fr-FR" sz="1400" b="0" i="0" u="none" strike="noStrike" kern="1200" dirty="0" smtClean="0">
                          <a:solidFill>
                            <a:srgbClr val="000000"/>
                          </a:solidFill>
                          <a:effectLst/>
                          <a:latin typeface="Arial"/>
                          <a:ea typeface="+mn-ea"/>
                          <a:cs typeface="+mn-cs"/>
                        </a:rPr>
                        <a:t>	Rel-13 CR 32156 Model </a:t>
                      </a:r>
                      <a:r>
                        <a:rPr lang="fr-FR" sz="1400" b="0" i="0" u="none" strike="noStrike" kern="1200" dirty="0" err="1" smtClean="0">
                          <a:solidFill>
                            <a:srgbClr val="000000"/>
                          </a:solidFill>
                          <a:effectLst/>
                          <a:latin typeface="Arial"/>
                          <a:ea typeface="+mn-ea"/>
                          <a:cs typeface="+mn-cs"/>
                        </a:rPr>
                        <a:t>Repertoire</a:t>
                      </a:r>
                      <a:r>
                        <a:rPr lang="fr-FR" sz="1400" b="0" i="0" u="none" strike="noStrike" kern="1200" dirty="0" smtClean="0">
                          <a:solidFill>
                            <a:srgbClr val="000000"/>
                          </a:solidFill>
                          <a:effectLst/>
                          <a:latin typeface="Arial"/>
                          <a:ea typeface="+mn-ea"/>
                          <a:cs typeface="+mn-cs"/>
                        </a:rPr>
                        <a:t> </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en-US" sz="1400" b="0" i="0" u="none" strike="noStrike" kern="1200" dirty="0" smtClean="0">
                          <a:solidFill>
                            <a:srgbClr val="000000"/>
                          </a:solidFill>
                          <a:effectLst/>
                          <a:latin typeface="Arial"/>
                          <a:ea typeface="+mn-ea"/>
                          <a:cs typeface="+mn-cs"/>
                        </a:rPr>
                        <a:t>Ericsson</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12"/>
                  </a:ext>
                </a:extLst>
              </a:tr>
              <a:tr h="295058">
                <a:tc>
                  <a:txBody>
                    <a:bodyPr/>
                    <a:lstStyle/>
                    <a:p>
                      <a:pPr marL="0" algn="ctr" defTabSz="1219170" rtl="0" eaLnBrk="1" fontAlgn="t" latinLnBrk="0" hangingPunct="1"/>
                      <a:r>
                        <a:rPr lang="fr-FR" sz="1400" b="0" i="0" u="none" strike="noStrike" kern="1200" dirty="0" smtClean="0">
                          <a:solidFill>
                            <a:srgbClr val="000000"/>
                          </a:solidFill>
                          <a:effectLst/>
                          <a:latin typeface="Arial"/>
                          <a:ea typeface="+mn-ea"/>
                          <a:cs typeface="+mn-cs"/>
                        </a:rPr>
                        <a:t> S5‑183402</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indent="-12700" algn="l" defTabSz="1219170" rtl="0" eaLnBrk="1" fontAlgn="t" latinLnBrk="0" hangingPunct="1">
                        <a:lnSpc>
                          <a:spcPct val="100000"/>
                        </a:lnSpc>
                        <a:spcBef>
                          <a:spcPts val="0"/>
                        </a:spcBef>
                        <a:spcAft>
                          <a:spcPts val="0"/>
                        </a:spcAft>
                        <a:buClrTx/>
                        <a:buSzTx/>
                        <a:buFontTx/>
                        <a:buNone/>
                        <a:tabLst/>
                        <a:defRPr/>
                      </a:pPr>
                      <a:r>
                        <a:rPr lang="fr-FR" sz="1400" b="0" i="0" u="none" strike="noStrike" kern="1200" dirty="0" smtClean="0">
                          <a:solidFill>
                            <a:srgbClr val="000000"/>
                          </a:solidFill>
                          <a:effectLst/>
                          <a:latin typeface="Arial"/>
                          <a:ea typeface="+mn-ea"/>
                          <a:cs typeface="+mn-cs"/>
                        </a:rPr>
                        <a:t>	Rel-14 CR 32156 Model </a:t>
                      </a:r>
                      <a:r>
                        <a:rPr lang="fr-FR" sz="1400" b="0" i="0" u="none" strike="noStrike" kern="1200" dirty="0" err="1" smtClean="0">
                          <a:solidFill>
                            <a:srgbClr val="000000"/>
                          </a:solidFill>
                          <a:effectLst/>
                          <a:latin typeface="Arial"/>
                          <a:ea typeface="+mn-ea"/>
                          <a:cs typeface="+mn-cs"/>
                        </a:rPr>
                        <a:t>Repertoire</a:t>
                      </a:r>
                      <a:r>
                        <a:rPr lang="fr-FR" sz="1400" b="0" i="0" u="none" strike="noStrike" kern="1200" dirty="0" smtClean="0">
                          <a:solidFill>
                            <a:srgbClr val="000000"/>
                          </a:solidFill>
                          <a:effectLst/>
                          <a:latin typeface="Arial"/>
                          <a:ea typeface="+mn-ea"/>
                          <a:cs typeface="+mn-cs"/>
                        </a:rPr>
                        <a:t> </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en-US" sz="1400" b="0" i="0" u="none" strike="noStrike" kern="1200" dirty="0" smtClean="0">
                          <a:solidFill>
                            <a:srgbClr val="000000"/>
                          </a:solidFill>
                          <a:effectLst/>
                          <a:latin typeface="Arial"/>
                          <a:ea typeface="+mn-ea"/>
                          <a:cs typeface="+mn-cs"/>
                        </a:rPr>
                        <a:t>Ericsson</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13"/>
                  </a:ext>
                </a:extLst>
              </a:tr>
            </a:tbl>
          </a:graphicData>
        </a:graphic>
      </p:graphicFrame>
    </p:spTree>
    <p:extLst>
      <p:ext uri="{BB962C8B-B14F-4D97-AF65-F5344CB8AC3E}">
        <p14:creationId xmlns:p14="http://schemas.microsoft.com/office/powerpoint/2010/main" val="33710076"/>
      </p:ext>
    </p:extLst>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573206" y="260350"/>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smtClean="0">
                <a:solidFill>
                  <a:srgbClr val="FF0000"/>
                </a:solidFill>
                <a:latin typeface="Calibri"/>
                <a:cs typeface="+mj-cs"/>
              </a:rPr>
              <a:t>Documents endorsed by OA&amp;M SWG</a:t>
            </a:r>
          </a:p>
        </p:txBody>
      </p:sp>
      <p:graphicFrame>
        <p:nvGraphicFramePr>
          <p:cNvPr id="6" name="Group 76"/>
          <p:cNvGraphicFramePr>
            <a:graphicFrameLocks/>
          </p:cNvGraphicFramePr>
          <p:nvPr>
            <p:extLst>
              <p:ext uri="{D42A27DB-BD31-4B8C-83A1-F6EECF244321}">
                <p14:modId xmlns:p14="http://schemas.microsoft.com/office/powerpoint/2010/main" val="415958671"/>
              </p:ext>
            </p:extLst>
          </p:nvPr>
        </p:nvGraphicFramePr>
        <p:xfrm>
          <a:off x="573206" y="1970458"/>
          <a:ext cx="10795378" cy="3592690"/>
        </p:xfrm>
        <a:graphic>
          <a:graphicData uri="http://schemas.openxmlformats.org/drawingml/2006/table">
            <a:tbl>
              <a:tblPr/>
              <a:tblGrid>
                <a:gridCol w="1183107">
                  <a:extLst>
                    <a:ext uri="{9D8B030D-6E8A-4147-A177-3AD203B41FA5}">
                      <a16:colId xmlns:a16="http://schemas.microsoft.com/office/drawing/2014/main" xmlns="" val="20000"/>
                    </a:ext>
                  </a:extLst>
                </a:gridCol>
                <a:gridCol w="6678003">
                  <a:extLst>
                    <a:ext uri="{9D8B030D-6E8A-4147-A177-3AD203B41FA5}">
                      <a16:colId xmlns:a16="http://schemas.microsoft.com/office/drawing/2014/main" xmlns="" val="20001"/>
                    </a:ext>
                  </a:extLst>
                </a:gridCol>
                <a:gridCol w="2934268">
                  <a:extLst>
                    <a:ext uri="{9D8B030D-6E8A-4147-A177-3AD203B41FA5}">
                      <a16:colId xmlns:a16="http://schemas.microsoft.com/office/drawing/2014/main" xmlns="" val="20002"/>
                    </a:ext>
                  </a:extLst>
                </a:gridCol>
              </a:tblGrid>
              <a:tr h="645638">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53883">
                <a:tc>
                  <a:txBody>
                    <a:bodyPr/>
                    <a:lstStyle/>
                    <a:p>
                      <a:pPr marL="95250" indent="0" algn="ctr" fontAlgn="t"/>
                      <a:r>
                        <a:rPr lang="en-US" sz="1600" b="0" i="0" u="none" strike="noStrike" kern="1200" dirty="0" smtClean="0">
                          <a:solidFill>
                            <a:srgbClr val="000000"/>
                          </a:solidFill>
                          <a:effectLst/>
                          <a:latin typeface="Arial"/>
                          <a:ea typeface="+mn-ea"/>
                          <a:cs typeface="+mn-cs"/>
                        </a:rPr>
                        <a:t> S5‑183347 </a:t>
                      </a:r>
                      <a:endParaRPr lang="fr-FR" sz="16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600" b="0" i="0" u="none" strike="noStrike" kern="1200" dirty="0" smtClean="0">
                          <a:solidFill>
                            <a:schemeClr val="tx1"/>
                          </a:solidFill>
                          <a:effectLst/>
                          <a:latin typeface="Arial"/>
                          <a:ea typeface="+mn-ea"/>
                          <a:cs typeface="+mn-cs"/>
                        </a:rPr>
                        <a:t>TD Rel-15 28541 one </a:t>
                      </a:r>
                      <a:r>
                        <a:rPr lang="en-US" sz="1600" b="0" i="0" u="none" strike="noStrike" kern="1200" dirty="0" err="1" smtClean="0">
                          <a:solidFill>
                            <a:schemeClr val="tx1"/>
                          </a:solidFill>
                          <a:effectLst/>
                          <a:latin typeface="Arial"/>
                          <a:ea typeface="+mn-ea"/>
                          <a:cs typeface="+mn-cs"/>
                        </a:rPr>
                        <a:t>gNB</a:t>
                      </a:r>
                      <a:r>
                        <a:rPr lang="en-US" sz="1600" b="0" i="0" u="none" strike="noStrike" kern="1200" dirty="0" smtClean="0">
                          <a:solidFill>
                            <a:schemeClr val="tx1"/>
                          </a:solidFill>
                          <a:effectLst/>
                          <a:latin typeface="Arial"/>
                          <a:ea typeface="+mn-ea"/>
                          <a:cs typeface="+mn-cs"/>
                        </a:rPr>
                        <a:t> and </a:t>
                      </a:r>
                      <a:r>
                        <a:rPr lang="en-US" sz="1600" b="0" i="0" u="none" strike="noStrike" kern="1200" dirty="0" err="1" smtClean="0">
                          <a:solidFill>
                            <a:schemeClr val="tx1"/>
                          </a:solidFill>
                          <a:effectLst/>
                          <a:latin typeface="Arial"/>
                          <a:ea typeface="+mn-ea"/>
                          <a:cs typeface="+mn-cs"/>
                        </a:rPr>
                        <a:t>en-gNB</a:t>
                      </a:r>
                      <a:endParaRPr lang="fr-FR" sz="16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600" b="0" i="0" u="none" strike="noStrike" dirty="0" smtClean="0">
                          <a:solidFill>
                            <a:schemeClr val="tx1"/>
                          </a:solidFill>
                          <a:effectLst/>
                          <a:latin typeface="Arial"/>
                        </a:rPr>
                        <a:t>Ericsson</a:t>
                      </a:r>
                      <a:endParaRPr lang="fr-FR" sz="1600" b="0" i="0" u="none" strike="noStrike" dirty="0">
                        <a:solidFill>
                          <a:schemeClr val="tx1"/>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53883">
                <a:tc>
                  <a:txBody>
                    <a:bodyPr/>
                    <a:lstStyle/>
                    <a:p>
                      <a:pPr marL="95250" indent="0" algn="ctr" fontAlgn="t"/>
                      <a:r>
                        <a:rPr lang="en-US" sz="1600" b="0" i="0" u="none" strike="noStrike" kern="1200" dirty="0" smtClean="0">
                          <a:solidFill>
                            <a:schemeClr val="tx1"/>
                          </a:solidFill>
                          <a:effectLst/>
                          <a:latin typeface="Arial"/>
                          <a:ea typeface="+mn-ea"/>
                          <a:cs typeface="+mn-cs"/>
                        </a:rPr>
                        <a:t>S5‑183403</a:t>
                      </a:r>
                      <a:endParaRPr lang="fr-FR" sz="16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600" b="0" i="0" u="none" strike="noStrike" kern="1200" dirty="0" smtClean="0">
                          <a:solidFill>
                            <a:schemeClr val="tx1"/>
                          </a:solidFill>
                          <a:effectLst/>
                          <a:latin typeface="Arial"/>
                          <a:ea typeface="+mn-ea"/>
                          <a:cs typeface="+mn-cs"/>
                        </a:rPr>
                        <a:t>Discussion paper on guidelines to referencing of existing specifications</a:t>
                      </a:r>
                      <a:endParaRPr lang="fr-FR" sz="16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600" b="0" i="0" u="none" strike="noStrike" kern="1200" dirty="0" smtClean="0">
                          <a:solidFill>
                            <a:schemeClr val="tx1"/>
                          </a:solidFill>
                          <a:effectLst/>
                          <a:latin typeface="Arial"/>
                          <a:ea typeface="+mn-ea"/>
                          <a:cs typeface="+mn-cs"/>
                        </a:rPr>
                        <a:t>Ericsson</a:t>
                      </a:r>
                      <a:endParaRPr lang="fr-FR" sz="1600" b="0" i="0" u="none" strike="noStrike" dirty="0">
                        <a:solidFill>
                          <a:schemeClr val="tx1"/>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53883">
                <a:tc>
                  <a:txBody>
                    <a:bodyPr/>
                    <a:lstStyle/>
                    <a:p>
                      <a:pPr marL="95250" indent="0" algn="ctr" fontAlgn="t"/>
                      <a:r>
                        <a:rPr lang="en-US" sz="1600" b="0" i="0" u="none" strike="noStrike" kern="1200" dirty="0" smtClean="0">
                          <a:solidFill>
                            <a:schemeClr val="tx1"/>
                          </a:solidFill>
                          <a:effectLst/>
                          <a:latin typeface="Arial"/>
                          <a:ea typeface="+mn-ea"/>
                          <a:cs typeface="+mn-cs"/>
                        </a:rPr>
                        <a:t>S5‑183580</a:t>
                      </a:r>
                      <a:endParaRPr lang="fr-FR" sz="16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600" b="0" i="0" u="none" strike="noStrike" kern="1200" dirty="0" smtClean="0">
                          <a:solidFill>
                            <a:schemeClr val="tx1"/>
                          </a:solidFill>
                          <a:effectLst/>
                          <a:latin typeface="Arial"/>
                          <a:ea typeface="+mn-ea"/>
                          <a:cs typeface="+mn-cs"/>
                        </a:rPr>
                        <a:t>Discussion paper on KPI categories for TS 28.554</a:t>
                      </a:r>
                      <a:endParaRPr lang="fr-FR" sz="16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600" b="0" i="0" u="none" strike="noStrike" kern="1200" dirty="0" smtClean="0">
                          <a:solidFill>
                            <a:schemeClr val="tx1"/>
                          </a:solidFill>
                          <a:effectLst/>
                          <a:latin typeface="Arial"/>
                          <a:ea typeface="+mn-ea"/>
                          <a:cs typeface="+mn-cs"/>
                        </a:rPr>
                        <a:t>Ericsson</a:t>
                      </a:r>
                      <a:endParaRPr lang="fr-FR" sz="1600" b="0" i="0" u="none" strike="noStrike" dirty="0">
                        <a:solidFill>
                          <a:schemeClr val="tx1"/>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553883">
                <a:tc>
                  <a:txBody>
                    <a:bodyPr/>
                    <a:lstStyle/>
                    <a:p>
                      <a:pPr marL="95250" indent="0" algn="ctr" fontAlgn="t"/>
                      <a:r>
                        <a:rPr lang="fr-FR" sz="1600" b="0" i="0" u="none" strike="noStrike" kern="1200" dirty="0" smtClean="0">
                          <a:solidFill>
                            <a:srgbClr val="000000"/>
                          </a:solidFill>
                          <a:effectLst/>
                          <a:latin typeface="Arial"/>
                          <a:ea typeface="+mn-ea"/>
                          <a:cs typeface="+mn-cs"/>
                        </a:rPr>
                        <a:t>S5-183625</a:t>
                      </a:r>
                      <a:endParaRPr lang="fr-FR" sz="16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600" b="0" i="0" u="none" strike="noStrike" kern="1200" dirty="0" smtClean="0">
                          <a:solidFill>
                            <a:schemeClr val="tx1"/>
                          </a:solidFill>
                          <a:effectLst/>
                          <a:latin typeface="Arial"/>
                          <a:ea typeface="+mn-ea"/>
                          <a:cs typeface="+mn-cs"/>
                        </a:rPr>
                        <a:t>TD Rel-15 use of NR model for deployment scenarios </a:t>
                      </a:r>
                      <a:endParaRPr lang="fr-FR" sz="16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600" b="0" i="0" u="none" strike="noStrike" kern="1200" smtClean="0">
                          <a:solidFill>
                            <a:schemeClr val="tx1"/>
                          </a:solidFill>
                          <a:effectLst/>
                          <a:latin typeface="Arial"/>
                          <a:ea typeface="+mn-ea"/>
                          <a:cs typeface="+mn-cs"/>
                        </a:rPr>
                        <a:t>AT&amp;T, Ericsson, DT, NTT DOCOMO INC, Verizon UK Ltd, Vodafone</a:t>
                      </a:r>
                      <a:endParaRPr lang="fr-FR" sz="1600" b="0" i="0" u="none" strike="noStrike" dirty="0">
                        <a:solidFill>
                          <a:schemeClr val="tx1"/>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553883">
                <a:tc>
                  <a:txBody>
                    <a:bodyPr/>
                    <a:lstStyle/>
                    <a:p>
                      <a:pPr marL="95250" indent="0" algn="ctr" fontAlgn="t"/>
                      <a:r>
                        <a:rPr lang="fr-FR" sz="1600" b="0" i="0" u="none" strike="noStrike" kern="1200" dirty="0" smtClean="0">
                          <a:solidFill>
                            <a:srgbClr val="000000"/>
                          </a:solidFill>
                          <a:effectLst/>
                          <a:latin typeface="Arial"/>
                          <a:ea typeface="+mn-ea"/>
                          <a:cs typeface="+mn-cs"/>
                        </a:rPr>
                        <a:t>S5-183628</a:t>
                      </a:r>
                      <a:endParaRPr lang="fr-FR" sz="16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600" b="0" i="0" u="none" strike="noStrike" kern="1200" dirty="0" smtClean="0">
                          <a:solidFill>
                            <a:schemeClr val="tx1"/>
                          </a:solidFill>
                          <a:effectLst/>
                          <a:latin typeface="Arial"/>
                          <a:ea typeface="+mn-ea"/>
                          <a:cs typeface="+mn-cs"/>
                        </a:rPr>
                        <a:t>Re-organization of 5G management specifications 	</a:t>
                      </a:r>
                      <a:endParaRPr lang="fr-FR" sz="16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en-US" sz="1600" b="0" i="0" u="none" strike="noStrike" kern="1200" dirty="0" smtClean="0">
                          <a:solidFill>
                            <a:schemeClr val="tx1"/>
                          </a:solidFill>
                          <a:effectLst/>
                          <a:latin typeface="Arial"/>
                          <a:ea typeface="+mn-ea"/>
                          <a:cs typeface="+mn-cs"/>
                        </a:rPr>
                        <a:t>Huawei, Intel, NEC, Nokia</a:t>
                      </a:r>
                      <a:endParaRPr lang="fr-FR" sz="1600" b="0" i="0" u="none" strike="noStrike" kern="1200" dirty="0" smtClean="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bl>
          </a:graphicData>
        </a:graphic>
      </p:graphicFrame>
    </p:spTree>
    <p:extLst>
      <p:ext uri="{BB962C8B-B14F-4D97-AF65-F5344CB8AC3E}">
        <p14:creationId xmlns:p14="http://schemas.microsoft.com/office/powerpoint/2010/main" val="2526596947"/>
      </p:ext>
    </p:extLst>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Rel-15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(1/10)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4076697545"/>
              </p:ext>
            </p:extLst>
          </p:nvPr>
        </p:nvGraphicFramePr>
        <p:xfrm>
          <a:off x="31532" y="1101117"/>
          <a:ext cx="12050973" cy="5200892"/>
        </p:xfrm>
        <a:graphic>
          <a:graphicData uri="http://schemas.openxmlformats.org/drawingml/2006/table">
            <a:tbl>
              <a:tblPr/>
              <a:tblGrid>
                <a:gridCol w="1884319">
                  <a:extLst>
                    <a:ext uri="{9D8B030D-6E8A-4147-A177-3AD203B41FA5}">
                      <a16:colId xmlns:a16="http://schemas.microsoft.com/office/drawing/2014/main" xmlns="" val="20000"/>
                    </a:ext>
                  </a:extLst>
                </a:gridCol>
                <a:gridCol w="4124477">
                  <a:extLst>
                    <a:ext uri="{9D8B030D-6E8A-4147-A177-3AD203B41FA5}">
                      <a16:colId xmlns:a16="http://schemas.microsoft.com/office/drawing/2014/main" xmlns="" val="20001"/>
                    </a:ext>
                  </a:extLst>
                </a:gridCol>
                <a:gridCol w="3084093">
                  <a:extLst>
                    <a:ext uri="{9D8B030D-6E8A-4147-A177-3AD203B41FA5}">
                      <a16:colId xmlns:a16="http://schemas.microsoft.com/office/drawing/2014/main" xmlns="" val="20003"/>
                    </a:ext>
                  </a:extLst>
                </a:gridCol>
                <a:gridCol w="2958084">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Management and orchestration of 5G networks and network slicing</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NETSLICE</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760066</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Ericsson</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70% -&gt; 85%</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SA#81 – Sept. 2018 (Previously SA#80 - June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28.530, 28.533</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As input to the meeting there were 20 contributions: 2 non-technical, 1 discussion paper, 11 contributions on architecture and management concepts and 7 contributions on concept, use cases and requirements. All contributions were treated. The group discussed background, architecture, concepts, use cases and requirements </a:t>
                      </a:r>
                    </a:p>
                    <a:p>
                      <a:pPr marL="342900" lvl="0" indent="-342900">
                        <a:buFont typeface="+mj-lt"/>
                        <a:buAutoNum type="arabicParen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Focus on concepts, terminology and management service components, further refinement and clarifications in support of the other work items</a:t>
                      </a:r>
                    </a:p>
                    <a:p>
                      <a:pPr marL="342900" lvl="0" indent="-342900">
                        <a:buFont typeface="+mj-lt"/>
                        <a:buAutoNum type="arabicParen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Working agreement on terminology, naming and definitions for the management service-based architecture</a:t>
                      </a:r>
                    </a:p>
                    <a:p>
                      <a:pPr marL="342900" lvl="0" indent="-342900">
                        <a:buFont typeface="+mj-lt"/>
                        <a:buAutoNum type="arabicParen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Deeper understanding of service based versus reference point architecture is evolving allowing contributors to concentrate on interface specifications. </a:t>
                      </a:r>
                    </a:p>
                    <a:p>
                      <a:pPr marL="342900" lvl="0" indent="-342900">
                        <a:buFont typeface="+mj-lt"/>
                        <a:buAutoNum type="arabicParen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Concepts, use cases and requirements are nearing completion.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5000"/>
                      </a:schemeClr>
                    </a:solidFill>
                  </a:tcPr>
                </a:tc>
                <a:tc gridSpan="3">
                  <a:txBody>
                    <a:bodyPr/>
                    <a:lstStyle/>
                    <a:p>
                      <a:r>
                        <a:rPr kumimoji="0" lang="en-GB"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endPar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Exception sheet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xmlns="" val="10007"/>
                  </a:ext>
                </a:extLst>
              </a:tr>
            </a:tbl>
          </a:graphicData>
        </a:graphic>
      </p:graphicFrame>
    </p:spTree>
    <p:extLst>
      <p:ext uri="{BB962C8B-B14F-4D97-AF65-F5344CB8AC3E}">
        <p14:creationId xmlns:p14="http://schemas.microsoft.com/office/powerpoint/2010/main" val="1978513900"/>
      </p:ext>
    </p:extLst>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Rel-15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(2/10)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856360836"/>
              </p:ext>
            </p:extLst>
          </p:nvPr>
        </p:nvGraphicFramePr>
        <p:xfrm>
          <a:off x="218364" y="1319480"/>
          <a:ext cx="11845081" cy="5004760"/>
        </p:xfrm>
        <a:graphic>
          <a:graphicData uri="http://schemas.openxmlformats.org/drawingml/2006/table">
            <a:tbl>
              <a:tblPr/>
              <a:tblGrid>
                <a:gridCol w="1852125">
                  <a:extLst>
                    <a:ext uri="{9D8B030D-6E8A-4147-A177-3AD203B41FA5}">
                      <a16:colId xmlns:a16="http://schemas.microsoft.com/office/drawing/2014/main" xmlns="" val="20000"/>
                    </a:ext>
                  </a:extLst>
                </a:gridCol>
                <a:gridCol w="4054010">
                  <a:extLst>
                    <a:ext uri="{9D8B030D-6E8A-4147-A177-3AD203B41FA5}">
                      <a16:colId xmlns:a16="http://schemas.microsoft.com/office/drawing/2014/main" xmlns="" val="20001"/>
                    </a:ext>
                  </a:extLst>
                </a:gridCol>
                <a:gridCol w="3031401">
                  <a:extLst>
                    <a:ext uri="{9D8B030D-6E8A-4147-A177-3AD203B41FA5}">
                      <a16:colId xmlns:a16="http://schemas.microsoft.com/office/drawing/2014/main" xmlns="" val="20003"/>
                    </a:ext>
                  </a:extLst>
                </a:gridCol>
                <a:gridCol w="2907545">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Provisioning of 5G networks and network slicing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NETSLICE-PRO_NS</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760065</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Huawei, Nokia</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60% -&gt; </a:t>
                      </a:r>
                      <a:r>
                        <a:rPr kumimoji="0" lang="en-US"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80%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SA#81 – Sept. 2018 (Previously SA#80 - June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28.531, 28.532</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discussed several use cases/requirements contributions about the provisioning of NSI/NSSI, NF and sub-network. </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stage 1 specification draft TS 28.531 is stable enough and is agreed by the group to send for SA information.</a:t>
                      </a:r>
                    </a:p>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discussed NSI/NSSI information modelling and some procedures contributions. </a:t>
                      </a:r>
                    </a:p>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discussed several contributions for provisioning service operations.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pCRs, Exception </a:t>
                      </a:r>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sheet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xmlns="" val="10007"/>
                  </a:ext>
                </a:extLst>
              </a:tr>
            </a:tbl>
          </a:graphicData>
        </a:graphic>
      </p:graphicFrame>
    </p:spTree>
    <p:extLst>
      <p:ext uri="{BB962C8B-B14F-4D97-AF65-F5344CB8AC3E}">
        <p14:creationId xmlns:p14="http://schemas.microsoft.com/office/powerpoint/2010/main" val="1978513900"/>
      </p:ext>
    </p:extLst>
  </p:cSld>
  <p:clrMapOvr>
    <a:masterClrMapping/>
  </p:clrMapOvr>
  <p:transition spd="slow"/>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70730</TotalTime>
  <Words>3170</Words>
  <Application>Microsoft Office PowerPoint</Application>
  <PresentationFormat>Widescreen</PresentationFormat>
  <Paragraphs>682</Paragraphs>
  <Slides>28</Slides>
  <Notes>24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28</vt:i4>
      </vt:variant>
    </vt:vector>
  </HeadingPairs>
  <TitlesOfParts>
    <vt:vector size="34" baseType="lpstr">
      <vt:lpstr>Gulim</vt:lpstr>
      <vt:lpstr>宋体</vt:lpstr>
      <vt:lpstr>Arial</vt:lpstr>
      <vt:lpstr>Calibri</vt:lpstr>
      <vt:lpstr>Times New Roman</vt:lpstr>
      <vt:lpstr>Office Theme</vt:lpstr>
      <vt:lpstr>    SA5 OAM&amp;P SWG Exec Report SA5#119, 14 – 18 May 2018 La Jolla, CA (US) </vt:lpstr>
      <vt:lpstr>Incoming LSs</vt:lpstr>
      <vt:lpstr>Outgoing LSs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TRs / TSs to be sent to SA#80</vt:lpstr>
      <vt:lpstr>Thank you!</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Christiantoche</cp:lastModifiedBy>
  <cp:revision>1617</cp:revision>
  <dcterms:created xsi:type="dcterms:W3CDTF">2008-08-30T09:32:10Z</dcterms:created>
  <dcterms:modified xsi:type="dcterms:W3CDTF">2018-06-25T10:20:31Z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1529921629</vt:lpwstr>
  </property>
</Properties>
</file>